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13"/>
  </p:notesMasterIdLst>
  <p:sldIdLst>
    <p:sldId id="301" r:id="rId5"/>
    <p:sldId id="302" r:id="rId6"/>
    <p:sldId id="270" r:id="rId7"/>
    <p:sldId id="273" r:id="rId8"/>
    <p:sldId id="287" r:id="rId9"/>
    <p:sldId id="277" r:id="rId10"/>
    <p:sldId id="303" r:id="rId11"/>
    <p:sldId id="288" r:id="rId12"/>
  </p:sldIdLst>
  <p:sldSz cx="9144000" cy="5143500" type="screen16x9"/>
  <p:notesSz cx="6858000" cy="9144000"/>
  <p:embeddedFontLst>
    <p:embeddedFont>
      <p:font typeface="Bebas Neue" panose="020B0604020202020204" charset="0"/>
      <p:regular r:id="rId14"/>
    </p:embeddedFont>
    <p:embeddedFont>
      <p:font typeface="Calibri" panose="020F0502020204030204" pitchFamily="34" charset="0"/>
      <p:regular r:id="rId15"/>
      <p:bold r:id="rId16"/>
      <p:italic r:id="rId17"/>
      <p:boldItalic r:id="rId18"/>
    </p:embeddedFont>
    <p:embeddedFont>
      <p:font typeface="Saira Semi Condensed" panose="020B0604020202020204" charset="0"/>
      <p:regular r:id="rId19"/>
      <p:bold r:id="rId20"/>
      <p:italic r:id="rId21"/>
      <p:boldItalic r:id="rId22"/>
    </p:embeddedFont>
    <p:embeddedFont>
      <p:font typeface="Saira SemiCondensed Light"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8CA2"/>
    <a:srgbClr val="B64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157A7-CC39-45AF-8813-0B8E36169B1E}" v="3" dt="2021-03-27T03:33:50.506"/>
  </p1510:revLst>
</p1510:revInfo>
</file>

<file path=ppt/tableStyles.xml><?xml version="1.0" encoding="utf-8"?>
<a:tblStyleLst xmlns:a="http://schemas.openxmlformats.org/drawingml/2006/main" def="{A3AD1ADA-1DBA-46FF-B3A2-99993A673787}">
  <a:tblStyle styleId="{A3AD1ADA-1DBA-46FF-B3A2-99993A67378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3CEA2B-679B-4968-B841-82E89B7573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7" autoAdjust="0"/>
    <p:restoredTop sz="96357" autoAdjust="0"/>
  </p:normalViewPr>
  <p:slideViewPr>
    <p:cSldViewPr snapToGrid="0">
      <p:cViewPr varScale="1">
        <p:scale>
          <a:sx n="143" d="100"/>
          <a:sy n="143" d="100"/>
        </p:scale>
        <p:origin x="42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 Aguilera Mora" userId="3e5f3f56-8d27-4c92-8907-6b0c6287a8fc" providerId="ADAL" clId="{578157A7-CC39-45AF-8813-0B8E36169B1E}"/>
    <pc:docChg chg="undo custSel modSld">
      <pc:chgData name="Marian Aguilera Mora" userId="3e5f3f56-8d27-4c92-8907-6b0c6287a8fc" providerId="ADAL" clId="{578157A7-CC39-45AF-8813-0B8E36169B1E}" dt="2021-03-27T03:36:46.039" v="105" actId="20577"/>
      <pc:docMkLst>
        <pc:docMk/>
      </pc:docMkLst>
      <pc:sldChg chg="addSp modSp">
        <pc:chgData name="Marian Aguilera Mora" userId="3e5f3f56-8d27-4c92-8907-6b0c6287a8fc" providerId="ADAL" clId="{578157A7-CC39-45AF-8813-0B8E36169B1E}" dt="2021-03-27T03:35:57.484" v="101" actId="1076"/>
        <pc:sldMkLst>
          <pc:docMk/>
          <pc:sldMk cId="0" sldId="273"/>
        </pc:sldMkLst>
        <pc:spChg chg="mod">
          <ac:chgData name="Marian Aguilera Mora" userId="3e5f3f56-8d27-4c92-8907-6b0c6287a8fc" providerId="ADAL" clId="{578157A7-CC39-45AF-8813-0B8E36169B1E}" dt="2021-03-27T03:33:18.285" v="43" actId="1076"/>
          <ac:spMkLst>
            <pc:docMk/>
            <pc:sldMk cId="0" sldId="273"/>
            <ac:spMk id="24" creationId="{0363A705-EE1A-4357-B999-BF2A9450AA7D}"/>
          </ac:spMkLst>
        </pc:spChg>
        <pc:spChg chg="add mod">
          <ac:chgData name="Marian Aguilera Mora" userId="3e5f3f56-8d27-4c92-8907-6b0c6287a8fc" providerId="ADAL" clId="{578157A7-CC39-45AF-8813-0B8E36169B1E}" dt="2021-03-27T03:35:57.484" v="101" actId="1076"/>
          <ac:spMkLst>
            <pc:docMk/>
            <pc:sldMk cId="0" sldId="273"/>
            <ac:spMk id="25" creationId="{E2566487-9F51-4CEF-9CD7-4D81DD55328A}"/>
          </ac:spMkLst>
        </pc:spChg>
        <pc:spChg chg="mod">
          <ac:chgData name="Marian Aguilera Mora" userId="3e5f3f56-8d27-4c92-8907-6b0c6287a8fc" providerId="ADAL" clId="{578157A7-CC39-45AF-8813-0B8E36169B1E}" dt="2021-03-27T03:33:18.771" v="44" actId="1076"/>
          <ac:spMkLst>
            <pc:docMk/>
            <pc:sldMk cId="0" sldId="273"/>
            <ac:spMk id="45" creationId="{99A103C8-2B3E-42AC-BA94-A90FE11A0BD9}"/>
          </ac:spMkLst>
        </pc:spChg>
        <pc:spChg chg="mod">
          <ac:chgData name="Marian Aguilera Mora" userId="3e5f3f56-8d27-4c92-8907-6b0c6287a8fc" providerId="ADAL" clId="{578157A7-CC39-45AF-8813-0B8E36169B1E}" dt="2021-03-27T03:33:23.231" v="45" actId="1076"/>
          <ac:spMkLst>
            <pc:docMk/>
            <pc:sldMk cId="0" sldId="273"/>
            <ac:spMk id="61" creationId="{3F78088F-ED3F-4790-A4E9-7F9E5E4E19F5}"/>
          </ac:spMkLst>
        </pc:spChg>
      </pc:sldChg>
      <pc:sldChg chg="addSp delSp modSp delAnim modAnim">
        <pc:chgData name="Marian Aguilera Mora" userId="3e5f3f56-8d27-4c92-8907-6b0c6287a8fc" providerId="ADAL" clId="{578157A7-CC39-45AF-8813-0B8E36169B1E}" dt="2021-03-27T02:26:55.332" v="5" actId="14100"/>
        <pc:sldMkLst>
          <pc:docMk/>
          <pc:sldMk cId="0" sldId="277"/>
        </pc:sldMkLst>
        <pc:picChg chg="del">
          <ac:chgData name="Marian Aguilera Mora" userId="3e5f3f56-8d27-4c92-8907-6b0c6287a8fc" providerId="ADAL" clId="{578157A7-CC39-45AF-8813-0B8E36169B1E}" dt="2021-03-27T02:26:12.049" v="0" actId="478"/>
          <ac:picMkLst>
            <pc:docMk/>
            <pc:sldMk cId="0" sldId="277"/>
            <ac:picMk id="3" creationId="{2EE15E41-ED35-3F4A-AD9F-8AD8FFB87686}"/>
          </ac:picMkLst>
        </pc:picChg>
        <pc:picChg chg="add mod">
          <ac:chgData name="Marian Aguilera Mora" userId="3e5f3f56-8d27-4c92-8907-6b0c6287a8fc" providerId="ADAL" clId="{578157A7-CC39-45AF-8813-0B8E36169B1E}" dt="2021-03-27T02:26:55.332" v="5" actId="14100"/>
          <ac:picMkLst>
            <pc:docMk/>
            <pc:sldMk cId="0" sldId="277"/>
            <ac:picMk id="5" creationId="{226A9185-8AD4-4BD1-83BA-50CCBCB3ADF6}"/>
          </ac:picMkLst>
        </pc:picChg>
      </pc:sldChg>
      <pc:sldChg chg="modSp">
        <pc:chgData name="Marian Aguilera Mora" userId="3e5f3f56-8d27-4c92-8907-6b0c6287a8fc" providerId="ADAL" clId="{578157A7-CC39-45AF-8813-0B8E36169B1E}" dt="2021-03-27T03:36:46.039" v="105" actId="20577"/>
        <pc:sldMkLst>
          <pc:docMk/>
          <pc:sldMk cId="0" sldId="287"/>
        </pc:sldMkLst>
        <pc:spChg chg="mod">
          <ac:chgData name="Marian Aguilera Mora" userId="3e5f3f56-8d27-4c92-8907-6b0c6287a8fc" providerId="ADAL" clId="{578157A7-CC39-45AF-8813-0B8E36169B1E}" dt="2021-03-27T03:36:46.039" v="105" actId="20577"/>
          <ac:spMkLst>
            <pc:docMk/>
            <pc:sldMk cId="0" sldId="287"/>
            <ac:spMk id="38" creationId="{92F1129A-AD44-4EAB-8A7A-D3549C77CEA3}"/>
          </ac:spMkLst>
        </pc:spChg>
      </pc:sldChg>
      <pc:sldChg chg="modSp">
        <pc:chgData name="Marian Aguilera Mora" userId="3e5f3f56-8d27-4c92-8907-6b0c6287a8fc" providerId="ADAL" clId="{578157A7-CC39-45AF-8813-0B8E36169B1E}" dt="2021-03-27T03:17:11.520" v="39" actId="1076"/>
        <pc:sldMkLst>
          <pc:docMk/>
          <pc:sldMk cId="0" sldId="288"/>
        </pc:sldMkLst>
        <pc:spChg chg="mod">
          <ac:chgData name="Marian Aguilera Mora" userId="3e5f3f56-8d27-4c92-8907-6b0c6287a8fc" providerId="ADAL" clId="{578157A7-CC39-45AF-8813-0B8E36169B1E}" dt="2021-03-27T03:17:11.520" v="39" actId="1076"/>
          <ac:spMkLst>
            <pc:docMk/>
            <pc:sldMk cId="0" sldId="288"/>
            <ac:spMk id="852" creationId="{00000000-0000-0000-0000-000000000000}"/>
          </ac:spMkLst>
        </pc:spChg>
      </pc:sldChg>
      <pc:sldChg chg="modSp">
        <pc:chgData name="Marian Aguilera Mora" userId="3e5f3f56-8d27-4c92-8907-6b0c6287a8fc" providerId="ADAL" clId="{578157A7-CC39-45AF-8813-0B8E36169B1E}" dt="2021-03-27T02:27:37.478" v="23" actId="1076"/>
        <pc:sldMkLst>
          <pc:docMk/>
          <pc:sldMk cId="414728051" sldId="301"/>
        </pc:sldMkLst>
        <pc:spChg chg="mod">
          <ac:chgData name="Marian Aguilera Mora" userId="3e5f3f56-8d27-4c92-8907-6b0c6287a8fc" providerId="ADAL" clId="{578157A7-CC39-45AF-8813-0B8E36169B1E}" dt="2021-03-27T02:27:37.478" v="23" actId="1076"/>
          <ac:spMkLst>
            <pc:docMk/>
            <pc:sldMk cId="414728051" sldId="301"/>
            <ac:spMk id="3" creationId="{73B5B4CE-FF89-467A-8904-202319A25FB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Intentaremos hacer lo invisible o sea su situación de empleabilidad y de brecha salarial actual visible, desde distintos ángulos a través de datos disponibles! A fin de que se generen adecuadas herramientas de política pública al respecto.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722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MX" sz="1100" b="0" i="0" u="none" strike="noStrike" cap="none" dirty="0">
                <a:solidFill>
                  <a:srgbClr val="000000"/>
                </a:solidFill>
                <a:effectLst/>
                <a:latin typeface="Arial"/>
                <a:ea typeface="Arial"/>
                <a:cs typeface="Arial"/>
                <a:sym typeface="Arial"/>
              </a:rPr>
              <a:t>Les presento a las mujeres más poderosas en México en 2020, según Forbes. Famosas y exitosas por su inteligencia, resistencia y perseverancia en el mundo político y de negocios, todo un orgullo para este país. Entre ellas Mónica Aspe, CEO de AT&amp;T, se suma a este reconocimiento público, que con lleva mucha </a:t>
            </a:r>
            <a:r>
              <a:rPr lang="es-MX" sz="1100" b="0" i="0" u="none" strike="noStrike" cap="none" dirty="0" err="1">
                <a:solidFill>
                  <a:srgbClr val="000000"/>
                </a:solidFill>
                <a:effectLst/>
                <a:latin typeface="Arial"/>
                <a:ea typeface="Arial"/>
                <a:cs typeface="Arial"/>
                <a:sym typeface="Arial"/>
              </a:rPr>
              <a:t>visibilidad.Sin</a:t>
            </a:r>
            <a:r>
              <a:rPr lang="es-MX" sz="1100" b="0" i="0" u="none" strike="noStrike" cap="none" dirty="0">
                <a:solidFill>
                  <a:srgbClr val="000000"/>
                </a:solidFill>
                <a:effectLst/>
                <a:latin typeface="Arial"/>
                <a:ea typeface="Arial"/>
                <a:cs typeface="Arial"/>
                <a:sym typeface="Arial"/>
              </a:rPr>
              <a:t> embargo, este grupo pequeño de mujeres NO representa a las mujeres promedio trabajadoras en este país, las cuales son más de 20 millones de mujeres que luchan diariamente dentro del mundo laboral que las ha invisibilizado. Nuestro objetivo es hacer visible la situación de empleabilidad y de brecha salarial actual, desde distintos ángulos a través de los datos disponibles, con la finalidad de que se generen herramientas adecuadas de política pública para mejorar la situación de las mujeres.</a:t>
            </a:r>
          </a:p>
          <a:p>
            <a:endParaRPr lang="es-MX" sz="1100" b="0" i="0" u="none" strike="noStrike" cap="none" dirty="0">
              <a:solidFill>
                <a:srgbClr val="000000"/>
              </a:solidFill>
              <a:effectLst/>
              <a:latin typeface="Arial"/>
              <a:ea typeface="Arial"/>
              <a:cs typeface="Arial"/>
              <a:sym typeface="Arial"/>
            </a:endParaRPr>
          </a:p>
          <a:p>
            <a:pPr marL="139700" indent="0">
              <a:buNone/>
            </a:pPr>
            <a:endParaRPr lang="es-MX" dirty="0"/>
          </a:p>
        </p:txBody>
      </p:sp>
    </p:spTree>
    <p:extLst>
      <p:ext uri="{BB962C8B-B14F-4D97-AF65-F5344CB8AC3E}">
        <p14:creationId xmlns:p14="http://schemas.microsoft.com/office/powerpoint/2010/main" val="337491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Marian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29c241c4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29c241c4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a:t>
            </a:r>
            <a:endParaRPr dirty="0"/>
          </a:p>
        </p:txBody>
      </p:sp>
    </p:spTree>
    <p:extLst>
      <p:ext uri="{BB962C8B-B14F-4D97-AF65-F5344CB8AC3E}">
        <p14:creationId xmlns:p14="http://schemas.microsoft.com/office/powerpoint/2010/main" val="71214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c29c241c4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c29c241c4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Lupita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a:spLocks noGrp="1"/>
          </p:cNvSpPr>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5" name="Google Shape;165;p6"/>
          <p:cNvSpPr txBox="1">
            <a:spLocks noGrp="1"/>
          </p:cNvSpPr>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6" name="Google Shape;166;p6"/>
          <p:cNvSpPr txBox="1">
            <a:spLocks noGrp="1"/>
          </p:cNvSpPr>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67" name="Google Shape;167;p6"/>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7"/>
          <p:cNvSpPr txBox="1">
            <a:spLocks noGrp="1"/>
          </p:cNvSpPr>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99" name="Google Shape;199;p7"/>
          <p:cNvSpPr txBox="1">
            <a:spLocks noGrp="1"/>
          </p:cNvSpPr>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0" name="Google Shape;200;p7"/>
          <p:cNvSpPr txBox="1">
            <a:spLocks noGrp="1"/>
          </p:cNvSpPr>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201" name="Google Shape;201;p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a:spLocks noGrp="1"/>
          </p:cNvSpPr>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8"/>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1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1" name="Shape 300"/>
        <p:cNvGrpSpPr/>
        <p:nvPr/>
      </p:nvGrpSpPr>
      <p:grpSpPr>
        <a:xfrm>
          <a:off x="0" y="0"/>
          <a:ext cx="0" cy="0"/>
          <a:chOff x="0" y="0"/>
          <a:chExt cx="0" cy="0"/>
        </a:xfrm>
      </p:grpSpPr>
      <p:sp>
        <p:nvSpPr>
          <p:cNvPr id="301" name="Google Shape;301;p11"/>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1pPr>
            <a:lvl2pPr lvl="1"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4200"/>
              <a:buFont typeface="Bebas Neue"/>
              <a:buNone/>
              <a:defRPr sz="4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1pPr>
            <a:lvl2pPr marL="914400" lvl="1"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2pPr>
            <a:lvl3pPr marL="1371600" lvl="2"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3pPr>
            <a:lvl4pPr marL="1828800" lvl="3"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4pPr>
            <a:lvl5pPr marL="2286000" lvl="4" indent="-381000" rtl="0">
              <a:spcBef>
                <a:spcPts val="600"/>
              </a:spcBef>
              <a:spcAft>
                <a:spcPts val="0"/>
              </a:spcAft>
              <a:buClr>
                <a:schemeClr val="accent2"/>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5pPr>
            <a:lvl6pPr marL="2743200" lvl="5"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6pPr>
            <a:lvl7pPr marL="3200400" lvl="6"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7pPr>
            <a:lvl8pPr marL="3657600" lvl="7" indent="-381000" rtl="0">
              <a:spcBef>
                <a:spcPts val="600"/>
              </a:spcBef>
              <a:spcAft>
                <a:spcPts val="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8pPr>
            <a:lvl9pPr marL="4114800" lvl="8" indent="-381000" rtl="0">
              <a:spcBef>
                <a:spcPts val="600"/>
              </a:spcBef>
              <a:spcAft>
                <a:spcPts val="600"/>
              </a:spcAft>
              <a:buClr>
                <a:schemeClr val="dk1"/>
              </a:buClr>
              <a:buSzPts val="2400"/>
              <a:buFont typeface="Saira SemiCondensed Light"/>
              <a:buChar char="■"/>
              <a:defRPr sz="2400">
                <a:solidFill>
                  <a:schemeClr val="dk1"/>
                </a:solidFill>
                <a:latin typeface="Saira SemiCondensed Light"/>
                <a:ea typeface="Saira SemiCondensed Light"/>
                <a:cs typeface="Saira SemiCondensed Light"/>
                <a:sym typeface="Saira SemiCondensed Light"/>
              </a:defRPr>
            </a:lvl9pPr>
          </a:lstStyle>
          <a:p>
            <a:endParaRPr/>
          </a:p>
        </p:txBody>
      </p:sp>
      <p:sp>
        <p:nvSpPr>
          <p:cNvPr id="8" name="Google Shape;8;p1"/>
          <p:cNvSpPr txBox="1">
            <a:spLocks noGrp="1"/>
          </p:cNvSpPr>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a:ea typeface="Saira Semi Condensed"/>
                <a:cs typeface="Saira Semi Condensed"/>
                <a:sym typeface="Saira Semi Condensed"/>
              </a:defRPr>
            </a:lvl1pPr>
            <a:lvl2pPr lvl="1" algn="r" rtl="0">
              <a:buNone/>
              <a:defRPr sz="1300">
                <a:solidFill>
                  <a:schemeClr val="accent1"/>
                </a:solidFill>
                <a:latin typeface="Saira Semi Condensed"/>
                <a:ea typeface="Saira Semi Condensed"/>
                <a:cs typeface="Saira Semi Condensed"/>
                <a:sym typeface="Saira Semi Condensed"/>
              </a:defRPr>
            </a:lvl2pPr>
            <a:lvl3pPr lvl="2" algn="r" rtl="0">
              <a:buNone/>
              <a:defRPr sz="1300">
                <a:solidFill>
                  <a:schemeClr val="accent1"/>
                </a:solidFill>
                <a:latin typeface="Saira Semi Condensed"/>
                <a:ea typeface="Saira Semi Condensed"/>
                <a:cs typeface="Saira Semi Condensed"/>
                <a:sym typeface="Saira Semi Condensed"/>
              </a:defRPr>
            </a:lvl3pPr>
            <a:lvl4pPr lvl="3" algn="r" rtl="0">
              <a:buNone/>
              <a:defRPr sz="1300">
                <a:solidFill>
                  <a:schemeClr val="accent1"/>
                </a:solidFill>
                <a:latin typeface="Saira Semi Condensed"/>
                <a:ea typeface="Saira Semi Condensed"/>
                <a:cs typeface="Saira Semi Condensed"/>
                <a:sym typeface="Saira Semi Condensed"/>
              </a:defRPr>
            </a:lvl4pPr>
            <a:lvl5pPr lvl="4" algn="r" rtl="0">
              <a:buNone/>
              <a:defRPr sz="1300">
                <a:solidFill>
                  <a:schemeClr val="accent1"/>
                </a:solidFill>
                <a:latin typeface="Saira Semi Condensed"/>
                <a:ea typeface="Saira Semi Condensed"/>
                <a:cs typeface="Saira Semi Condensed"/>
                <a:sym typeface="Saira Semi Condensed"/>
              </a:defRPr>
            </a:lvl5pPr>
            <a:lvl6pPr lvl="5" algn="r" rtl="0">
              <a:buNone/>
              <a:defRPr sz="1300">
                <a:solidFill>
                  <a:schemeClr val="accent1"/>
                </a:solidFill>
                <a:latin typeface="Saira Semi Condensed"/>
                <a:ea typeface="Saira Semi Condensed"/>
                <a:cs typeface="Saira Semi Condensed"/>
                <a:sym typeface="Saira Semi Condensed"/>
              </a:defRPr>
            </a:lvl6pPr>
            <a:lvl7pPr lvl="6" algn="r" rtl="0">
              <a:buNone/>
              <a:defRPr sz="1300">
                <a:solidFill>
                  <a:schemeClr val="accent1"/>
                </a:solidFill>
                <a:latin typeface="Saira Semi Condensed"/>
                <a:ea typeface="Saira Semi Condensed"/>
                <a:cs typeface="Saira Semi Condensed"/>
                <a:sym typeface="Saira Semi Condensed"/>
              </a:defRPr>
            </a:lvl7pPr>
            <a:lvl8pPr lvl="7" algn="r" rtl="0">
              <a:buNone/>
              <a:defRPr sz="1300">
                <a:solidFill>
                  <a:schemeClr val="accent1"/>
                </a:solidFill>
                <a:latin typeface="Saira Semi Condensed"/>
                <a:ea typeface="Saira Semi Condensed"/>
                <a:cs typeface="Saira Semi Condensed"/>
                <a:sym typeface="Saira Semi Condensed"/>
              </a:defRPr>
            </a:lvl8pPr>
            <a:lvl9pPr lvl="8" algn="r" rtl="0">
              <a:buNone/>
              <a:defRPr sz="1300">
                <a:solidFill>
                  <a:schemeClr val="accent1"/>
                </a:solidFill>
                <a:latin typeface="Saira Semi Condensed"/>
                <a:ea typeface="Saira Semi Condensed"/>
                <a:cs typeface="Saira Semi Condensed"/>
                <a:sym typeface="Saira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linkedin.com/in/guadalupemq"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a:off x="2390617" y="1474381"/>
            <a:ext cx="3627410" cy="196348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err="1"/>
              <a:t>Haciendo</a:t>
            </a:r>
            <a:r>
              <a:rPr lang="en-US" dirty="0"/>
              <a:t> </a:t>
            </a:r>
            <a:br>
              <a:rPr lang="en-US" dirty="0"/>
            </a:br>
            <a:r>
              <a:rPr lang="en-US" dirty="0">
                <a:solidFill>
                  <a:srgbClr val="B64B7F"/>
                </a:solidFill>
              </a:rPr>
              <a:t>visible</a:t>
            </a:r>
            <a:r>
              <a:rPr lang="en-US" dirty="0"/>
              <a:t> </a:t>
            </a:r>
            <a:br>
              <a:rPr lang="en-US" dirty="0"/>
            </a:br>
            <a:r>
              <a:rPr lang="en-US" dirty="0"/>
              <a:t>lo invisible</a:t>
            </a:r>
            <a:endParaRPr dirty="0"/>
          </a:p>
        </p:txBody>
      </p:sp>
      <p:sp>
        <p:nvSpPr>
          <p:cNvPr id="3" name="Google Shape;389;p15">
            <a:extLst>
              <a:ext uri="{FF2B5EF4-FFF2-40B4-BE49-F238E27FC236}">
                <a16:creationId xmlns:a16="http://schemas.microsoft.com/office/drawing/2014/main" id="{73B5B4CE-FF89-467A-8904-202319A25FB4}"/>
              </a:ext>
            </a:extLst>
          </p:cNvPr>
          <p:cNvSpPr txBox="1">
            <a:spLocks/>
          </p:cNvSpPr>
          <p:nvPr/>
        </p:nvSpPr>
        <p:spPr>
          <a:xfrm>
            <a:off x="896477" y="3437861"/>
            <a:ext cx="6992725" cy="1866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lgn="ctr">
              <a:buFont typeface="Saira SemiCondensed Light"/>
              <a:buNone/>
            </a:pPr>
            <a:endParaRPr lang="en-US" sz="3600" b="1" dirty="0">
              <a:solidFill>
                <a:schemeClr val="accent1"/>
              </a:solidFill>
            </a:endParaRPr>
          </a:p>
          <a:p>
            <a:pPr marL="0" indent="0" algn="ctr">
              <a:spcBef>
                <a:spcPts val="600"/>
              </a:spcBef>
              <a:buClr>
                <a:schemeClr val="dk1"/>
              </a:buClr>
              <a:buSzPts val="1100"/>
              <a:buFont typeface="Arial"/>
              <a:buNone/>
            </a:pPr>
            <a:r>
              <a:rPr lang="en-US" dirty="0" err="1"/>
              <a:t>Análisis</a:t>
            </a:r>
            <a:r>
              <a:rPr lang="en-US" dirty="0"/>
              <a:t> de </a:t>
            </a:r>
            <a:r>
              <a:rPr lang="en-US" dirty="0" err="1"/>
              <a:t>empleabilidad</a:t>
            </a:r>
            <a:r>
              <a:rPr lang="en-US" dirty="0"/>
              <a:t> y </a:t>
            </a:r>
            <a:r>
              <a:rPr lang="en-US" dirty="0" err="1"/>
              <a:t>brecha</a:t>
            </a:r>
            <a:r>
              <a:rPr lang="en-US" dirty="0"/>
              <a:t> </a:t>
            </a:r>
            <a:r>
              <a:rPr lang="en-US" dirty="0" err="1"/>
              <a:t>salarial</a:t>
            </a:r>
            <a:r>
              <a:rPr lang="en-US" dirty="0"/>
              <a:t> </a:t>
            </a:r>
            <a:r>
              <a:rPr lang="en-US" dirty="0" err="1"/>
              <a:t>en</a:t>
            </a:r>
            <a:r>
              <a:rPr lang="en-US" dirty="0"/>
              <a:t> México</a:t>
            </a:r>
            <a:endParaRPr lang="en-US" sz="3600" b="1" dirty="0"/>
          </a:p>
        </p:txBody>
      </p:sp>
      <p:sp>
        <p:nvSpPr>
          <p:cNvPr id="5" name="Google Shape;389;p15">
            <a:extLst>
              <a:ext uri="{FF2B5EF4-FFF2-40B4-BE49-F238E27FC236}">
                <a16:creationId xmlns:a16="http://schemas.microsoft.com/office/drawing/2014/main" id="{DBC2D333-6234-4833-BF2D-075987EC8E83}"/>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extLst>
      <p:ext uri="{BB962C8B-B14F-4D97-AF65-F5344CB8AC3E}">
        <p14:creationId xmlns:p14="http://schemas.microsoft.com/office/powerpoint/2010/main" val="41472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B0879410-85C6-4787-86FC-1136A53E46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2</a:t>
            </a:fld>
            <a:endParaRPr lang="es-MX"/>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CF093BE2-E68A-4A1B-B565-3A32DD0D5114}"/>
              </a:ext>
            </a:extLst>
          </p:cNvPr>
          <p:cNvPicPr>
            <a:picLocks noChangeAspect="1"/>
          </p:cNvPicPr>
          <p:nvPr/>
        </p:nvPicPr>
        <p:blipFill>
          <a:blip r:embed="rId3"/>
          <a:stretch>
            <a:fillRect/>
          </a:stretch>
        </p:blipFill>
        <p:spPr>
          <a:xfrm>
            <a:off x="914400" y="558850"/>
            <a:ext cx="7315200" cy="4114800"/>
          </a:xfrm>
          <a:prstGeom prst="rect">
            <a:avLst/>
          </a:prstGeom>
        </p:spPr>
      </p:pic>
      <p:sp>
        <p:nvSpPr>
          <p:cNvPr id="9" name="CuadroTexto 8">
            <a:extLst>
              <a:ext uri="{FF2B5EF4-FFF2-40B4-BE49-F238E27FC236}">
                <a16:creationId xmlns:a16="http://schemas.microsoft.com/office/drawing/2014/main" id="{04EB03A1-063B-4065-A25F-5CC2F2F3D4BA}"/>
              </a:ext>
            </a:extLst>
          </p:cNvPr>
          <p:cNvSpPr txBox="1"/>
          <p:nvPr/>
        </p:nvSpPr>
        <p:spPr>
          <a:xfrm>
            <a:off x="6186489" y="4759473"/>
            <a:ext cx="2043112" cy="292388"/>
          </a:xfrm>
          <a:prstGeom prst="rect">
            <a:avLst/>
          </a:prstGeom>
          <a:noFill/>
        </p:spPr>
        <p:txBody>
          <a:bodyPr wrap="square" rtlCol="0">
            <a:spAutoFit/>
          </a:bodyPr>
          <a:lstStyle/>
          <a:p>
            <a:r>
              <a:rPr lang="es-MX" sz="650" b="1" dirty="0">
                <a:solidFill>
                  <a:srgbClr val="A58CA2"/>
                </a:solidFill>
                <a:latin typeface="Saira SemiCondensed Light"/>
              </a:rPr>
              <a:t>https://www.forbes.com.mx/mujeres-poderosas-mexico-2020-listas-revista-forbes/</a:t>
            </a:r>
          </a:p>
        </p:txBody>
      </p:sp>
    </p:spTree>
    <p:extLst>
      <p:ext uri="{BB962C8B-B14F-4D97-AF65-F5344CB8AC3E}">
        <p14:creationId xmlns:p14="http://schemas.microsoft.com/office/powerpoint/2010/main" val="255442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7"/>
          <p:cNvSpPr txBox="1">
            <a:spLocks noGrp="1"/>
          </p:cNvSpPr>
          <p:nvPr>
            <p:ph type="ctrTitle" idx="4294967295"/>
          </p:nvPr>
        </p:nvSpPr>
        <p:spPr>
          <a:xfrm>
            <a:off x="1636800" y="1696124"/>
            <a:ext cx="6897600" cy="1494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12000" dirty="0"/>
              <a:t>-18.5%</a:t>
            </a:r>
            <a:endParaRPr sz="12000" dirty="0"/>
          </a:p>
        </p:txBody>
      </p:sp>
      <p:sp>
        <p:nvSpPr>
          <p:cNvPr id="549" name="Google Shape;549;p27"/>
          <p:cNvSpPr txBox="1">
            <a:spLocks noGrp="1"/>
          </p:cNvSpPr>
          <p:nvPr>
            <p:ph type="subTitle" idx="4294967295"/>
          </p:nvPr>
        </p:nvSpPr>
        <p:spPr>
          <a:xfrm>
            <a:off x="835378" y="3337666"/>
            <a:ext cx="7281333" cy="1335984"/>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s-MX" dirty="0"/>
              <a:t>En promedio las mujeres ganaron 18.5% menos que los hombres en el cuarto trimestre del 2020, de acuerdo con la ENOE.</a:t>
            </a:r>
          </a:p>
        </p:txBody>
      </p:sp>
      <p:sp>
        <p:nvSpPr>
          <p:cNvPr id="550" name="Google Shape;550;p27"/>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1" name="Google Shape;551;p27"/>
          <p:cNvSpPr/>
          <p:nvPr/>
        </p:nvSpPr>
        <p:spPr>
          <a:xfrm rot="5400000">
            <a:off x="42600" y="1584825"/>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9;p15">
            <a:extLst>
              <a:ext uri="{FF2B5EF4-FFF2-40B4-BE49-F238E27FC236}">
                <a16:creationId xmlns:a16="http://schemas.microsoft.com/office/drawing/2014/main" id="{32865299-FC40-4217-9DFC-09AB5EDFB31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3" name="Picture 2">
            <a:extLst>
              <a:ext uri="{FF2B5EF4-FFF2-40B4-BE49-F238E27FC236}">
                <a16:creationId xmlns:a16="http://schemas.microsoft.com/office/drawing/2014/main" id="{E6E75423-BE49-431D-BF7F-3B63F974C03B}"/>
              </a:ext>
            </a:extLst>
          </p:cNvPr>
          <p:cNvPicPr>
            <a:picLocks noChangeAspect="1"/>
          </p:cNvPicPr>
          <p:nvPr/>
        </p:nvPicPr>
        <p:blipFill>
          <a:blip r:embed="rId3"/>
          <a:stretch>
            <a:fillRect/>
          </a:stretch>
        </p:blipFill>
        <p:spPr>
          <a:xfrm>
            <a:off x="2334306" y="1567436"/>
            <a:ext cx="5118308" cy="2586842"/>
          </a:xfrm>
          <a:prstGeom prst="rect">
            <a:avLst/>
          </a:prstGeom>
        </p:spPr>
      </p:pic>
      <p:sp>
        <p:nvSpPr>
          <p:cNvPr id="585" name="Google Shape;585;p30"/>
          <p:cNvSpPr txBox="1">
            <a:spLocks noGrp="1"/>
          </p:cNvSpPr>
          <p:nvPr>
            <p:ph type="title"/>
          </p:nvPr>
        </p:nvSpPr>
        <p:spPr>
          <a:xfrm>
            <a:off x="743163" y="477311"/>
            <a:ext cx="7953073"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err="1"/>
              <a:t>brecha</a:t>
            </a:r>
            <a:r>
              <a:rPr lang="en-US" dirty="0"/>
              <a:t> </a:t>
            </a:r>
            <a:r>
              <a:rPr lang="en-US" dirty="0" err="1"/>
              <a:t>salarial</a:t>
            </a:r>
            <a:r>
              <a:rPr lang="en" dirty="0"/>
              <a:t> </a:t>
            </a:r>
            <a:r>
              <a:rPr lang="en-US" sz="2000" dirty="0"/>
              <a:t>-</a:t>
            </a:r>
            <a:r>
              <a:rPr lang="en" sz="2000" dirty="0"/>
              <a:t> top 5 de OCUPACIONES </a:t>
            </a:r>
            <a:r>
              <a:rPr lang="en-US" sz="2000" dirty="0"/>
              <a:t>de </a:t>
            </a:r>
            <a:r>
              <a:rPr lang="en-US" sz="2000" dirty="0" err="1"/>
              <a:t>mujeres</a:t>
            </a:r>
            <a:r>
              <a:rPr lang="en" sz="2000" dirty="0"/>
              <a:t> EN M</a:t>
            </a:r>
            <a:r>
              <a:rPr lang="en-US" sz="2000" dirty="0"/>
              <a:t>é</a:t>
            </a:r>
            <a:r>
              <a:rPr lang="en" sz="2000" dirty="0"/>
              <a:t>XI</a:t>
            </a:r>
            <a:r>
              <a:rPr lang="en-US" sz="2000" dirty="0"/>
              <a:t>CO </a:t>
            </a:r>
            <a:endParaRPr sz="2000" dirty="0"/>
          </a:p>
        </p:txBody>
      </p:sp>
      <p:sp>
        <p:nvSpPr>
          <p:cNvPr id="589" name="Google Shape;589;p30"/>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31" name="Google Shape;841;p44">
            <a:extLst>
              <a:ext uri="{FF2B5EF4-FFF2-40B4-BE49-F238E27FC236}">
                <a16:creationId xmlns:a16="http://schemas.microsoft.com/office/drawing/2014/main" id="{4981F493-9D8D-4710-B80C-40E4F4D473D4}"/>
              </a:ext>
            </a:extLst>
          </p:cNvPr>
          <p:cNvSpPr txBox="1"/>
          <p:nvPr/>
        </p:nvSpPr>
        <p:spPr>
          <a:xfrm>
            <a:off x="477727" y="3304197"/>
            <a:ext cx="1238213" cy="593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domésticas y de limpieza</a:t>
            </a:r>
            <a:endParaRPr sz="1200" dirty="0">
              <a:solidFill>
                <a:schemeClr val="dk2"/>
              </a:solidFill>
              <a:latin typeface="Saira Semi Condensed"/>
              <a:ea typeface="Saira Semi Condensed"/>
              <a:cs typeface="Saira Semi Condensed"/>
              <a:sym typeface="Saira Semi Condensed"/>
            </a:endParaRPr>
          </a:p>
        </p:txBody>
      </p:sp>
      <p:sp>
        <p:nvSpPr>
          <p:cNvPr id="33" name="Google Shape;843;p44">
            <a:extLst>
              <a:ext uri="{FF2B5EF4-FFF2-40B4-BE49-F238E27FC236}">
                <a16:creationId xmlns:a16="http://schemas.microsoft.com/office/drawing/2014/main" id="{C8AF2839-DE91-4206-AEED-892513CEFBD5}"/>
              </a:ext>
            </a:extLst>
          </p:cNvPr>
          <p:cNvSpPr txBox="1"/>
          <p:nvPr/>
        </p:nvSpPr>
        <p:spPr>
          <a:xfrm>
            <a:off x="5959444" y="110773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Secretarias y  capturistas </a:t>
            </a:r>
            <a:endParaRPr sz="1200" dirty="0">
              <a:solidFill>
                <a:schemeClr val="dk2"/>
              </a:solidFill>
              <a:latin typeface="Saira Semi Condensed"/>
              <a:ea typeface="Saira Semi Condensed"/>
              <a:cs typeface="Saira Semi Condensed"/>
              <a:sym typeface="Saira Semi Condensed"/>
            </a:endParaRPr>
          </a:p>
        </p:txBody>
      </p:sp>
      <p:sp>
        <p:nvSpPr>
          <p:cNvPr id="35" name="Google Shape;845;p44">
            <a:extLst>
              <a:ext uri="{FF2B5EF4-FFF2-40B4-BE49-F238E27FC236}">
                <a16:creationId xmlns:a16="http://schemas.microsoft.com/office/drawing/2014/main" id="{EAC7C4BD-8F06-45F8-8BA2-784E348AE00F}"/>
              </a:ext>
            </a:extLst>
          </p:cNvPr>
          <p:cNvSpPr txBox="1"/>
          <p:nvPr/>
        </p:nvSpPr>
        <p:spPr>
          <a:xfrm>
            <a:off x="441045" y="2108991"/>
            <a:ext cx="1238214" cy="279807"/>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Empleadas de ventas en establecimientos</a:t>
            </a:r>
            <a:endParaRPr sz="1200" dirty="0">
              <a:solidFill>
                <a:schemeClr val="dk2"/>
              </a:solidFill>
              <a:latin typeface="Saira Semi Condensed"/>
              <a:ea typeface="Saira Semi Condensed"/>
              <a:cs typeface="Saira Semi Condensed"/>
              <a:sym typeface="Saira Semi Condensed"/>
            </a:endParaRPr>
          </a:p>
        </p:txBody>
      </p:sp>
      <p:cxnSp>
        <p:nvCxnSpPr>
          <p:cNvPr id="26" name="Google Shape;836;p44">
            <a:extLst>
              <a:ext uri="{FF2B5EF4-FFF2-40B4-BE49-F238E27FC236}">
                <a16:creationId xmlns:a16="http://schemas.microsoft.com/office/drawing/2014/main" id="{1E962819-2445-4F39-8025-4E7780EF835E}"/>
              </a:ext>
            </a:extLst>
          </p:cNvPr>
          <p:cNvCxnSpPr>
            <a:cxnSpLocks/>
          </p:cNvCxnSpPr>
          <p:nvPr/>
        </p:nvCxnSpPr>
        <p:spPr>
          <a:xfrm flipV="1">
            <a:off x="5699093" y="1313880"/>
            <a:ext cx="0" cy="662626"/>
          </a:xfrm>
          <a:prstGeom prst="straightConnector1">
            <a:avLst/>
          </a:prstGeom>
          <a:noFill/>
          <a:ln w="9525" cap="flat" cmpd="sng">
            <a:solidFill>
              <a:schemeClr val="accent1"/>
            </a:solidFill>
            <a:prstDash val="solid"/>
            <a:round/>
            <a:headEnd type="oval" w="med" len="med"/>
            <a:tailEnd type="oval" w="med" len="med"/>
          </a:ln>
        </p:spPr>
      </p:cxnSp>
      <p:cxnSp>
        <p:nvCxnSpPr>
          <p:cNvPr id="28" name="Google Shape;838;p44">
            <a:extLst>
              <a:ext uri="{FF2B5EF4-FFF2-40B4-BE49-F238E27FC236}">
                <a16:creationId xmlns:a16="http://schemas.microsoft.com/office/drawing/2014/main" id="{BC24436D-164B-45FD-8D81-DA9E3E0D135B}"/>
              </a:ext>
            </a:extLst>
          </p:cNvPr>
          <p:cNvCxnSpPr>
            <a:cxnSpLocks/>
          </p:cNvCxnSpPr>
          <p:nvPr/>
        </p:nvCxnSpPr>
        <p:spPr>
          <a:xfrm>
            <a:off x="6914419" y="2654086"/>
            <a:ext cx="674485" cy="0"/>
          </a:xfrm>
          <a:prstGeom prst="straightConnector1">
            <a:avLst/>
          </a:prstGeom>
          <a:noFill/>
          <a:ln w="9525" cap="flat" cmpd="sng">
            <a:solidFill>
              <a:schemeClr val="accent2"/>
            </a:solidFill>
            <a:prstDash val="solid"/>
            <a:round/>
            <a:headEnd type="oval" w="med" len="med"/>
            <a:tailEnd type="oval" w="med" len="med"/>
          </a:ln>
        </p:spPr>
      </p:cxnSp>
      <p:cxnSp>
        <p:nvCxnSpPr>
          <p:cNvPr id="30" name="Google Shape;840;p44">
            <a:extLst>
              <a:ext uri="{FF2B5EF4-FFF2-40B4-BE49-F238E27FC236}">
                <a16:creationId xmlns:a16="http://schemas.microsoft.com/office/drawing/2014/main" id="{1B7A17D2-AF0A-4EB9-808A-81C7864168AA}"/>
              </a:ext>
            </a:extLst>
          </p:cNvPr>
          <p:cNvCxnSpPr>
            <a:cxnSpLocks/>
          </p:cNvCxnSpPr>
          <p:nvPr/>
        </p:nvCxnSpPr>
        <p:spPr>
          <a:xfrm>
            <a:off x="5811982" y="3819349"/>
            <a:ext cx="0" cy="621718"/>
          </a:xfrm>
          <a:prstGeom prst="straightConnector1">
            <a:avLst/>
          </a:prstGeom>
          <a:noFill/>
          <a:ln w="9525" cap="flat" cmpd="sng">
            <a:solidFill>
              <a:schemeClr val="accent3"/>
            </a:solidFill>
            <a:prstDash val="solid"/>
            <a:round/>
            <a:headEnd type="oval" w="med" len="med"/>
            <a:tailEnd type="oval" w="med" len="med"/>
          </a:ln>
        </p:spPr>
      </p:cxnSp>
      <p:cxnSp>
        <p:nvCxnSpPr>
          <p:cNvPr id="32" name="Google Shape;842;p44">
            <a:extLst>
              <a:ext uri="{FF2B5EF4-FFF2-40B4-BE49-F238E27FC236}">
                <a16:creationId xmlns:a16="http://schemas.microsoft.com/office/drawing/2014/main" id="{93DEFEAB-BD09-49AD-AC46-83DCC48E32D3}"/>
              </a:ext>
            </a:extLst>
          </p:cNvPr>
          <p:cNvCxnSpPr>
            <a:cxnSpLocks/>
          </p:cNvCxnSpPr>
          <p:nvPr/>
        </p:nvCxnSpPr>
        <p:spPr>
          <a:xfrm>
            <a:off x="1691386" y="3601047"/>
            <a:ext cx="902261" cy="0"/>
          </a:xfrm>
          <a:prstGeom prst="straightConnector1">
            <a:avLst/>
          </a:prstGeom>
          <a:noFill/>
          <a:ln w="9525" cap="flat" cmpd="sng">
            <a:solidFill>
              <a:schemeClr val="accent4"/>
            </a:solidFill>
            <a:prstDash val="solid"/>
            <a:round/>
            <a:headEnd type="oval" w="med" len="med"/>
            <a:tailEnd type="oval" w="med" len="med"/>
          </a:ln>
        </p:spPr>
      </p:cxnSp>
      <p:cxnSp>
        <p:nvCxnSpPr>
          <p:cNvPr id="34" name="Google Shape;844;p44">
            <a:extLst>
              <a:ext uri="{FF2B5EF4-FFF2-40B4-BE49-F238E27FC236}">
                <a16:creationId xmlns:a16="http://schemas.microsoft.com/office/drawing/2014/main" id="{B335C616-284A-48D8-8B12-E28263251501}"/>
              </a:ext>
            </a:extLst>
          </p:cNvPr>
          <p:cNvCxnSpPr>
            <a:cxnSpLocks/>
          </p:cNvCxnSpPr>
          <p:nvPr/>
        </p:nvCxnSpPr>
        <p:spPr>
          <a:xfrm>
            <a:off x="1634400" y="2248895"/>
            <a:ext cx="1016232" cy="0"/>
          </a:xfrm>
          <a:prstGeom prst="straightConnector1">
            <a:avLst/>
          </a:prstGeom>
          <a:noFill/>
          <a:ln w="9525" cap="flat" cmpd="sng">
            <a:solidFill>
              <a:schemeClr val="accent5"/>
            </a:solidFill>
            <a:prstDash val="solid"/>
            <a:round/>
            <a:headEnd type="oval" w="med" len="med"/>
            <a:tailEnd type="oval" w="med" len="med"/>
          </a:ln>
        </p:spPr>
      </p:cxnSp>
      <p:sp>
        <p:nvSpPr>
          <p:cNvPr id="54" name="Google Shape;843;p44">
            <a:extLst>
              <a:ext uri="{FF2B5EF4-FFF2-40B4-BE49-F238E27FC236}">
                <a16:creationId xmlns:a16="http://schemas.microsoft.com/office/drawing/2014/main" id="{B028DB63-9BB9-4B6D-A232-26DF7CF89FD2}"/>
              </a:ext>
            </a:extLst>
          </p:cNvPr>
          <p:cNvSpPr txBox="1"/>
          <p:nvPr/>
        </p:nvSpPr>
        <p:spPr>
          <a:xfrm>
            <a:off x="612761" y="259539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2000" dirty="0">
                <a:solidFill>
                  <a:schemeClr val="tx1"/>
                </a:solidFill>
                <a:latin typeface="Saira Semi Condensed"/>
                <a:ea typeface="Saira Semi Condensed"/>
                <a:cs typeface="Saira Semi Condensed"/>
                <a:sym typeface="Saira Semi Condensed"/>
              </a:rPr>
              <a:t>32%</a:t>
            </a:r>
            <a:endParaRPr sz="2000" dirty="0">
              <a:solidFill>
                <a:schemeClr val="tx1"/>
              </a:solidFill>
              <a:latin typeface="Saira Semi Condensed"/>
              <a:ea typeface="Saira Semi Condensed"/>
              <a:cs typeface="Saira Semi Condensed"/>
              <a:sym typeface="Saira Semi Condensed"/>
            </a:endParaRPr>
          </a:p>
        </p:txBody>
      </p:sp>
      <p:sp>
        <p:nvSpPr>
          <p:cNvPr id="55" name="Google Shape;843;p44">
            <a:extLst>
              <a:ext uri="{FF2B5EF4-FFF2-40B4-BE49-F238E27FC236}">
                <a16:creationId xmlns:a16="http://schemas.microsoft.com/office/drawing/2014/main" id="{B527371D-FF91-4A85-A643-84CBB6A6D7B3}"/>
              </a:ext>
            </a:extLst>
          </p:cNvPr>
          <p:cNvSpPr txBox="1"/>
          <p:nvPr/>
        </p:nvSpPr>
        <p:spPr>
          <a:xfrm>
            <a:off x="655709" y="3930950"/>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56" name="Google Shape;843;p44">
            <a:extLst>
              <a:ext uri="{FF2B5EF4-FFF2-40B4-BE49-F238E27FC236}">
                <a16:creationId xmlns:a16="http://schemas.microsoft.com/office/drawing/2014/main" id="{821869AD-1D9D-4AEC-A2B5-88FD78A3AC2B}"/>
              </a:ext>
            </a:extLst>
          </p:cNvPr>
          <p:cNvSpPr txBox="1"/>
          <p:nvPr/>
        </p:nvSpPr>
        <p:spPr>
          <a:xfrm>
            <a:off x="7063352" y="1072079"/>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a:t>
            </a:r>
            <a:endParaRPr sz="2000" dirty="0">
              <a:solidFill>
                <a:schemeClr val="tx1"/>
              </a:solidFill>
              <a:latin typeface="Saira Semi Condensed"/>
              <a:ea typeface="Saira Semi Condensed"/>
              <a:cs typeface="Saira Semi Condensed"/>
              <a:sym typeface="Saira Semi Condensed"/>
            </a:endParaRPr>
          </a:p>
        </p:txBody>
      </p:sp>
      <p:sp>
        <p:nvSpPr>
          <p:cNvPr id="57" name="Google Shape;843;p44">
            <a:extLst>
              <a:ext uri="{FF2B5EF4-FFF2-40B4-BE49-F238E27FC236}">
                <a16:creationId xmlns:a16="http://schemas.microsoft.com/office/drawing/2014/main" id="{2DA375C9-9AD2-43AD-B581-A3AB5C2D4F0A}"/>
              </a:ext>
            </a:extLst>
          </p:cNvPr>
          <p:cNvSpPr txBox="1"/>
          <p:nvPr/>
        </p:nvSpPr>
        <p:spPr>
          <a:xfrm>
            <a:off x="8047168" y="2891914"/>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-35%</a:t>
            </a:r>
            <a:endParaRPr sz="2000" dirty="0">
              <a:solidFill>
                <a:schemeClr val="tx1"/>
              </a:solidFill>
              <a:latin typeface="Saira Semi Condensed"/>
              <a:ea typeface="Saira Semi Condensed"/>
              <a:cs typeface="Saira Semi Condensed"/>
              <a:sym typeface="Saira Semi Condensed"/>
            </a:endParaRPr>
          </a:p>
        </p:txBody>
      </p:sp>
      <p:sp>
        <p:nvSpPr>
          <p:cNvPr id="58" name="Google Shape;843;p44">
            <a:extLst>
              <a:ext uri="{FF2B5EF4-FFF2-40B4-BE49-F238E27FC236}">
                <a16:creationId xmlns:a16="http://schemas.microsoft.com/office/drawing/2014/main" id="{6AC6FA06-416C-4439-A315-0F0594E942A5}"/>
              </a:ext>
            </a:extLst>
          </p:cNvPr>
          <p:cNvSpPr txBox="1"/>
          <p:nvPr/>
        </p:nvSpPr>
        <p:spPr>
          <a:xfrm>
            <a:off x="7311042" y="4530497"/>
            <a:ext cx="882247"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2000" dirty="0">
                <a:solidFill>
                  <a:schemeClr val="tx1"/>
                </a:solidFill>
                <a:latin typeface="Saira Semi Condensed"/>
                <a:ea typeface="Saira Semi Condensed"/>
                <a:cs typeface="Saira Semi Condensed"/>
                <a:sym typeface="Saira Semi Condensed"/>
              </a:rPr>
              <a:t>-18%</a:t>
            </a:r>
            <a:endParaRPr sz="2000" dirty="0">
              <a:solidFill>
                <a:schemeClr val="tx1"/>
              </a:solidFill>
              <a:latin typeface="Saira Semi Condensed"/>
              <a:ea typeface="Saira Semi Condensed"/>
              <a:cs typeface="Saira Semi Condensed"/>
              <a:sym typeface="Saira Semi Condensed"/>
            </a:endParaRPr>
          </a:p>
        </p:txBody>
      </p:sp>
      <p:sp>
        <p:nvSpPr>
          <p:cNvPr id="45" name="Flowchart: Connector 44">
            <a:extLst>
              <a:ext uri="{FF2B5EF4-FFF2-40B4-BE49-F238E27FC236}">
                <a16:creationId xmlns:a16="http://schemas.microsoft.com/office/drawing/2014/main" id="{99A103C8-2B3E-42AC-BA94-A90FE11A0BD9}"/>
              </a:ext>
            </a:extLst>
          </p:cNvPr>
          <p:cNvSpPr/>
          <p:nvPr/>
        </p:nvSpPr>
        <p:spPr>
          <a:xfrm>
            <a:off x="393574" y="1354922"/>
            <a:ext cx="45719" cy="5617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843;p44">
            <a:extLst>
              <a:ext uri="{FF2B5EF4-FFF2-40B4-BE49-F238E27FC236}">
                <a16:creationId xmlns:a16="http://schemas.microsoft.com/office/drawing/2014/main" id="{3F78088F-ED3F-4790-A4E9-7F9E5E4E19F5}"/>
              </a:ext>
            </a:extLst>
          </p:cNvPr>
          <p:cNvSpPr txBox="1"/>
          <p:nvPr/>
        </p:nvSpPr>
        <p:spPr>
          <a:xfrm>
            <a:off x="559596" y="1185498"/>
            <a:ext cx="1001112"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Brecha salarial</a:t>
            </a:r>
            <a:endParaRPr sz="1200" dirty="0">
              <a:solidFill>
                <a:schemeClr val="tx1"/>
              </a:solidFill>
              <a:latin typeface="Saira Semi Condensed"/>
              <a:ea typeface="Saira Semi Condensed"/>
              <a:cs typeface="Saira Semi Condensed"/>
              <a:sym typeface="Saira Semi Condensed"/>
            </a:endParaRPr>
          </a:p>
        </p:txBody>
      </p:sp>
      <p:sp>
        <p:nvSpPr>
          <p:cNvPr id="22" name="Google Shape;843;p44">
            <a:extLst>
              <a:ext uri="{FF2B5EF4-FFF2-40B4-BE49-F238E27FC236}">
                <a16:creationId xmlns:a16="http://schemas.microsoft.com/office/drawing/2014/main" id="{9AB2430E-56FC-4C70-BF0A-0A714AB8D1A8}"/>
              </a:ext>
            </a:extLst>
          </p:cNvPr>
          <p:cNvSpPr txBox="1"/>
          <p:nvPr/>
        </p:nvSpPr>
        <p:spPr>
          <a:xfrm>
            <a:off x="7752165" y="2451294"/>
            <a:ext cx="1260391"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Comerciantes en establecimientos </a:t>
            </a:r>
            <a:endParaRPr sz="1200" dirty="0">
              <a:solidFill>
                <a:schemeClr val="dk2"/>
              </a:solidFill>
              <a:latin typeface="Saira Semi Condensed"/>
              <a:ea typeface="Saira Semi Condensed"/>
              <a:cs typeface="Saira Semi Condensed"/>
              <a:sym typeface="Saira Semi Condensed"/>
            </a:endParaRPr>
          </a:p>
        </p:txBody>
      </p:sp>
      <p:sp>
        <p:nvSpPr>
          <p:cNvPr id="23" name="Google Shape;843;p44">
            <a:extLst>
              <a:ext uri="{FF2B5EF4-FFF2-40B4-BE49-F238E27FC236}">
                <a16:creationId xmlns:a16="http://schemas.microsoft.com/office/drawing/2014/main" id="{5D694DE5-29CF-4833-B758-91B76BE53EE4}"/>
              </a:ext>
            </a:extLst>
          </p:cNvPr>
          <p:cNvSpPr txBox="1"/>
          <p:nvPr/>
        </p:nvSpPr>
        <p:spPr>
          <a:xfrm>
            <a:off x="5070608" y="4530498"/>
            <a:ext cx="224043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dk2"/>
                </a:solidFill>
                <a:latin typeface="Saira Semi Condensed"/>
                <a:ea typeface="Saira Semi Condensed"/>
                <a:cs typeface="Saira Semi Condensed"/>
                <a:sym typeface="Saira Semi Condensed"/>
              </a:rPr>
              <a:t>Trabajadoras en la preparación y servicio de alimentos</a:t>
            </a:r>
            <a:endParaRPr sz="1200" dirty="0">
              <a:solidFill>
                <a:schemeClr val="dk2"/>
              </a:solidFill>
              <a:latin typeface="Saira Semi Condensed"/>
              <a:ea typeface="Saira Semi Condensed"/>
              <a:cs typeface="Saira Semi Condensed"/>
              <a:sym typeface="Saira Semi Condensed"/>
            </a:endParaRPr>
          </a:p>
        </p:txBody>
      </p:sp>
      <p:sp>
        <p:nvSpPr>
          <p:cNvPr id="29" name="Google Shape;389;p15">
            <a:extLst>
              <a:ext uri="{FF2B5EF4-FFF2-40B4-BE49-F238E27FC236}">
                <a16:creationId xmlns:a16="http://schemas.microsoft.com/office/drawing/2014/main" id="{1FB61FBF-5CF9-44B7-B530-114E8CFA4D6F}"/>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24" name="Google Shape;843;p44">
            <a:extLst>
              <a:ext uri="{FF2B5EF4-FFF2-40B4-BE49-F238E27FC236}">
                <a16:creationId xmlns:a16="http://schemas.microsoft.com/office/drawing/2014/main" id="{0363A705-EE1A-4357-B999-BF2A9450AA7D}"/>
              </a:ext>
            </a:extLst>
          </p:cNvPr>
          <p:cNvSpPr txBox="1"/>
          <p:nvPr/>
        </p:nvSpPr>
        <p:spPr>
          <a:xfrm>
            <a:off x="595302" y="1368087"/>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
        <p:nvSpPr>
          <p:cNvPr id="25" name="Google Shape;843;p44">
            <a:extLst>
              <a:ext uri="{FF2B5EF4-FFF2-40B4-BE49-F238E27FC236}">
                <a16:creationId xmlns:a16="http://schemas.microsoft.com/office/drawing/2014/main" id="{E2566487-9F51-4CEF-9CD7-4D81DD55328A}"/>
              </a:ext>
            </a:extLst>
          </p:cNvPr>
          <p:cNvSpPr txBox="1"/>
          <p:nvPr/>
        </p:nvSpPr>
        <p:spPr>
          <a:xfrm>
            <a:off x="2857330" y="2654086"/>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800" dirty="0">
                <a:solidFill>
                  <a:schemeClr val="tx1"/>
                </a:solidFill>
                <a:latin typeface="Saira Semi Condensed"/>
                <a:ea typeface="Saira Semi Condensed"/>
                <a:cs typeface="Saira Semi Condensed"/>
                <a:sym typeface="Saira Semi Condensed"/>
              </a:rPr>
              <a:t>   </a:t>
            </a:r>
            <a:r>
              <a:rPr lang="es-MX" sz="900" dirty="0">
                <a:solidFill>
                  <a:schemeClr val="tx1"/>
                </a:solidFill>
                <a:latin typeface="Saira Semi Condensed"/>
                <a:ea typeface="Saira Semi Condensed"/>
                <a:cs typeface="Saira Semi Condensed"/>
                <a:sym typeface="Saira Semi Condensed"/>
              </a:rPr>
              <a:t>(Fuerza Laboral)</a:t>
            </a:r>
            <a:endParaRPr sz="9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220256" y="427673"/>
            <a:ext cx="6475200" cy="593700"/>
          </a:xfrm>
          <a:prstGeom prst="rect">
            <a:avLst/>
          </a:prstGeom>
        </p:spPr>
        <p:txBody>
          <a:bodyPr spcFirstLastPara="1" wrap="square" lIns="0" tIns="0" rIns="0" bIns="0" anchor="b" anchorCtr="0">
            <a:noAutofit/>
          </a:bodyPr>
          <a:lstStyle/>
          <a:p>
            <a:pPr lvl="0"/>
            <a:r>
              <a:rPr lang="es-MX" dirty="0"/>
              <a:t>S</a:t>
            </a:r>
            <a:r>
              <a:rPr lang="en-US" dirty="0" err="1"/>
              <a:t>alario</a:t>
            </a:r>
            <a:r>
              <a:rPr lang="en-US" dirty="0"/>
              <a:t> </a:t>
            </a:r>
            <a:r>
              <a:rPr lang="en-US" sz="2000" dirty="0"/>
              <a:t>de </a:t>
            </a:r>
            <a:r>
              <a:rPr lang="en-US" sz="2000" dirty="0" err="1"/>
              <a:t>acuerdo</a:t>
            </a:r>
            <a:r>
              <a:rPr lang="en-US" sz="2000" dirty="0"/>
              <a:t> a </a:t>
            </a:r>
            <a:r>
              <a:rPr lang="en-US" sz="2000" dirty="0" err="1"/>
              <a:t>escolaridad</a:t>
            </a:r>
            <a:endParaRPr sz="2000" dirty="0"/>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cxnSp>
        <p:nvCxnSpPr>
          <p:cNvPr id="836" name="Google Shape;836;p44"/>
          <p:cNvCxnSpPr>
            <a:cxnSpLocks/>
          </p:cNvCxnSpPr>
          <p:nvPr/>
        </p:nvCxnSpPr>
        <p:spPr>
          <a:xfrm>
            <a:off x="1761713" y="4082299"/>
            <a:ext cx="662329" cy="0"/>
          </a:xfrm>
          <a:prstGeom prst="straightConnector1">
            <a:avLst/>
          </a:prstGeom>
          <a:noFill/>
          <a:ln w="9525" cap="flat" cmpd="sng">
            <a:solidFill>
              <a:schemeClr val="accent1"/>
            </a:solidFill>
            <a:prstDash val="solid"/>
            <a:round/>
            <a:headEnd type="oval" w="med" len="med"/>
            <a:tailEnd type="oval" w="med" len="med"/>
          </a:ln>
        </p:spPr>
      </p:cxnSp>
      <p:sp>
        <p:nvSpPr>
          <p:cNvPr id="837" name="Google Shape;837;p44"/>
          <p:cNvSpPr txBox="1"/>
          <p:nvPr/>
        </p:nvSpPr>
        <p:spPr>
          <a:xfrm>
            <a:off x="5765677" y="3885127"/>
            <a:ext cx="2786700"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61% con estudios de licenciatura</a:t>
            </a:r>
          </a:p>
          <a:p>
            <a:endParaRPr lang="es-MX" dirty="0">
              <a:sym typeface="Saira Semi Condensed"/>
            </a:endParaRPr>
          </a:p>
        </p:txBody>
      </p:sp>
      <p:cxnSp>
        <p:nvCxnSpPr>
          <p:cNvPr id="840" name="Google Shape;840;p44"/>
          <p:cNvCxnSpPr>
            <a:cxnSpLocks/>
          </p:cNvCxnSpPr>
          <p:nvPr/>
        </p:nvCxnSpPr>
        <p:spPr>
          <a:xfrm>
            <a:off x="1725415" y="3139488"/>
            <a:ext cx="668732" cy="0"/>
          </a:xfrm>
          <a:prstGeom prst="straightConnector1">
            <a:avLst/>
          </a:prstGeom>
          <a:noFill/>
          <a:ln w="9525" cap="flat" cmpd="sng">
            <a:solidFill>
              <a:schemeClr val="accent3"/>
            </a:solidFill>
            <a:prstDash val="solid"/>
            <a:round/>
            <a:headEnd type="oval" w="med" len="med"/>
            <a:tailEnd type="oval" w="med" len="med"/>
          </a:ln>
        </p:spPr>
      </p:cxnSp>
      <p:cxnSp>
        <p:nvCxnSpPr>
          <p:cNvPr id="842" name="Google Shape;842;p44"/>
          <p:cNvCxnSpPr>
            <a:cxnSpLocks/>
          </p:cNvCxnSpPr>
          <p:nvPr/>
        </p:nvCxnSpPr>
        <p:spPr>
          <a:xfrm>
            <a:off x="1731818" y="2315995"/>
            <a:ext cx="668732" cy="0"/>
          </a:xfrm>
          <a:prstGeom prst="straightConnector1">
            <a:avLst/>
          </a:prstGeom>
          <a:noFill/>
          <a:ln w="9525" cap="flat" cmpd="sng">
            <a:solidFill>
              <a:schemeClr val="accent4"/>
            </a:solidFill>
            <a:prstDash val="solid"/>
            <a:round/>
            <a:headEnd type="oval" w="med" len="med"/>
            <a:tailEnd type="oval" w="med" len="med"/>
          </a:ln>
        </p:spPr>
      </p:cxnSp>
      <p:sp>
        <p:nvSpPr>
          <p:cNvPr id="2" name="Rectangle 1">
            <a:extLst>
              <a:ext uri="{FF2B5EF4-FFF2-40B4-BE49-F238E27FC236}">
                <a16:creationId xmlns:a16="http://schemas.microsoft.com/office/drawing/2014/main" id="{666AD5DD-C622-48FB-B6A2-5BB489185246}"/>
              </a:ext>
            </a:extLst>
          </p:cNvPr>
          <p:cNvSpPr/>
          <p:nvPr/>
        </p:nvSpPr>
        <p:spPr>
          <a:xfrm>
            <a:off x="3500093" y="1157422"/>
            <a:ext cx="847944" cy="646331"/>
          </a:xfrm>
          <a:prstGeom prst="rect">
            <a:avLst/>
          </a:prstGeom>
        </p:spPr>
        <p:txBody>
          <a:bodyPr wrap="squar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3" name="Rectangle 2">
            <a:extLst>
              <a:ext uri="{FF2B5EF4-FFF2-40B4-BE49-F238E27FC236}">
                <a16:creationId xmlns:a16="http://schemas.microsoft.com/office/drawing/2014/main" id="{FC66A6ED-CAF5-4F1D-8EF3-1B2860314D3A}"/>
              </a:ext>
            </a:extLst>
          </p:cNvPr>
          <p:cNvSpPr/>
          <p:nvPr/>
        </p:nvSpPr>
        <p:spPr>
          <a:xfrm>
            <a:off x="6736235" y="1157421"/>
            <a:ext cx="785793" cy="646331"/>
          </a:xfrm>
          <a:prstGeom prst="rect">
            <a:avLst/>
          </a:prstGeom>
        </p:spPr>
        <p:txBody>
          <a:bodyPr wrap="none">
            <a:spAutoFit/>
          </a:bodyPr>
          <a:lstStyle/>
          <a:p>
            <a:r>
              <a:rPr lang="en" sz="3600" dirty="0">
                <a:solidFill>
                  <a:schemeClr val="dk1"/>
                </a:solidFill>
                <a:latin typeface="Saira SemiCondensed Light"/>
                <a:ea typeface="Saira SemiCondensed Light"/>
                <a:cs typeface="Saira SemiCondensed Light"/>
                <a:sym typeface="Saira SemiCondensed Light"/>
              </a:rPr>
              <a:t>👨</a:t>
            </a:r>
            <a:endParaRPr lang="en-US" sz="3600" dirty="0"/>
          </a:p>
        </p:txBody>
      </p:sp>
      <p:sp>
        <p:nvSpPr>
          <p:cNvPr id="26" name="Google Shape;826;p44">
            <a:extLst>
              <a:ext uri="{FF2B5EF4-FFF2-40B4-BE49-F238E27FC236}">
                <a16:creationId xmlns:a16="http://schemas.microsoft.com/office/drawing/2014/main" id="{6B1A1C90-56E7-48DD-8D76-DC99928ACB15}"/>
              </a:ext>
            </a:extLst>
          </p:cNvPr>
          <p:cNvSpPr txBox="1">
            <a:spLocks/>
          </p:cNvSpPr>
          <p:nvPr/>
        </p:nvSpPr>
        <p:spPr>
          <a:xfrm>
            <a:off x="369091" y="3871335"/>
            <a:ext cx="1212600"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$ 12 K</a:t>
            </a:r>
            <a:endParaRPr lang="en-US" dirty="0"/>
          </a:p>
        </p:txBody>
      </p:sp>
      <p:sp>
        <p:nvSpPr>
          <p:cNvPr id="28" name="Google Shape;837;p44">
            <a:extLst>
              <a:ext uri="{FF2B5EF4-FFF2-40B4-BE49-F238E27FC236}">
                <a16:creationId xmlns:a16="http://schemas.microsoft.com/office/drawing/2014/main" id="{5F3FD290-C8F3-4BE3-9ECB-CD4E35E355F6}"/>
              </a:ext>
            </a:extLst>
          </p:cNvPr>
          <p:cNvSpPr txBox="1"/>
          <p:nvPr/>
        </p:nvSpPr>
        <p:spPr>
          <a:xfrm>
            <a:off x="2604064" y="3885127"/>
            <a:ext cx="288144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63% cuenta con estudios de maestría</a:t>
            </a:r>
          </a:p>
          <a:p>
            <a:endParaRPr lang="es-MX" dirty="0">
              <a:sym typeface="Saira Semi Condensed"/>
            </a:endParaRPr>
          </a:p>
        </p:txBody>
      </p:sp>
      <p:sp>
        <p:nvSpPr>
          <p:cNvPr id="30" name="Google Shape;826;p44">
            <a:extLst>
              <a:ext uri="{FF2B5EF4-FFF2-40B4-BE49-F238E27FC236}">
                <a16:creationId xmlns:a16="http://schemas.microsoft.com/office/drawing/2014/main" id="{CC216C92-5AF2-4DF3-92E2-84D58087E17E}"/>
              </a:ext>
            </a:extLst>
          </p:cNvPr>
          <p:cNvSpPr txBox="1">
            <a:spLocks/>
          </p:cNvSpPr>
          <p:nvPr/>
        </p:nvSpPr>
        <p:spPr>
          <a:xfrm>
            <a:off x="272893" y="207377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$ 3–4 k</a:t>
            </a:r>
            <a:endParaRPr lang="en-US" dirty="0"/>
          </a:p>
        </p:txBody>
      </p:sp>
      <p:sp>
        <p:nvSpPr>
          <p:cNvPr id="33" name="Google Shape;837;p44">
            <a:extLst>
              <a:ext uri="{FF2B5EF4-FFF2-40B4-BE49-F238E27FC236}">
                <a16:creationId xmlns:a16="http://schemas.microsoft.com/office/drawing/2014/main" id="{06AD2666-DE00-4AB0-A137-00A85D39B4A6}"/>
              </a:ext>
            </a:extLst>
          </p:cNvPr>
          <p:cNvSpPr txBox="1"/>
          <p:nvPr/>
        </p:nvSpPr>
        <p:spPr>
          <a:xfrm>
            <a:off x="2556212" y="2130837"/>
            <a:ext cx="3530121"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ea typeface="Saira Semi Condensed"/>
                <a:cs typeface="Saira Semi Condensed"/>
                <a:sym typeface="Saira Semi Condensed"/>
              </a:rPr>
              <a:t>46% cuenta con estudios de  secundaria</a:t>
            </a:r>
          </a:p>
          <a:p>
            <a:pPr lvl="0"/>
            <a:r>
              <a:rPr lang="es-MX" dirty="0">
                <a:solidFill>
                  <a:schemeClr val="tx1">
                    <a:lumMod val="95000"/>
                  </a:schemeClr>
                </a:solidFill>
                <a:latin typeface="Saira Semi Condensed"/>
                <a:ea typeface="Saira Semi Condensed"/>
                <a:cs typeface="Saira Semi Condensed"/>
                <a:sym typeface="Saira Semi Condensed"/>
              </a:rPr>
              <a:t>28%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4" name="Google Shape;837;p44">
            <a:extLst>
              <a:ext uri="{FF2B5EF4-FFF2-40B4-BE49-F238E27FC236}">
                <a16:creationId xmlns:a16="http://schemas.microsoft.com/office/drawing/2014/main" id="{2080576D-518E-46D2-BFF8-FF02004DD2DF}"/>
              </a:ext>
            </a:extLst>
          </p:cNvPr>
          <p:cNvSpPr txBox="1"/>
          <p:nvPr/>
        </p:nvSpPr>
        <p:spPr>
          <a:xfrm>
            <a:off x="5735782" y="2130837"/>
            <a:ext cx="3408216" cy="593700"/>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cs typeface="Saira Semi Condensed"/>
                <a:sym typeface="Saira Semi Condensed"/>
              </a:rPr>
              <a:t>35% cuenta con estudios de  primaria</a:t>
            </a:r>
          </a:p>
          <a:p>
            <a:r>
              <a:rPr lang="es-MX" dirty="0">
                <a:solidFill>
                  <a:schemeClr val="tx1">
                    <a:lumMod val="95000"/>
                  </a:schemeClr>
                </a:solidFill>
                <a:latin typeface="Saira Semi Condensed"/>
                <a:cs typeface="Saira Semi Condensed"/>
                <a:sym typeface="Saira Semi Condensed"/>
              </a:rPr>
              <a:t>32% cuenta con estudios de preparatoria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5" name="Google Shape;826;p44">
            <a:extLst>
              <a:ext uri="{FF2B5EF4-FFF2-40B4-BE49-F238E27FC236}">
                <a16:creationId xmlns:a16="http://schemas.microsoft.com/office/drawing/2014/main" id="{AAF4CC9D-9A11-4479-A377-B508C644CBB0}"/>
              </a:ext>
            </a:extLst>
          </p:cNvPr>
          <p:cNvSpPr txBox="1">
            <a:spLocks/>
          </p:cNvSpPr>
          <p:nvPr/>
        </p:nvSpPr>
        <p:spPr>
          <a:xfrm>
            <a:off x="272893" y="2972555"/>
            <a:ext cx="1389531" cy="593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1pPr>
            <a:lvl2pPr marR="0" lvl="1"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4200"/>
              <a:buFont typeface="Bebas Neue"/>
              <a:buNone/>
              <a:defRPr sz="4200" b="0" i="0" u="none" strike="noStrike" cap="none">
                <a:solidFill>
                  <a:schemeClr val="dk1"/>
                </a:solidFill>
                <a:latin typeface="Bebas Neue"/>
                <a:ea typeface="Bebas Neue"/>
                <a:cs typeface="Bebas Neue"/>
                <a:sym typeface="Bebas Neue"/>
              </a:defRPr>
            </a:lvl9pPr>
          </a:lstStyle>
          <a:p>
            <a:r>
              <a:rPr lang="es-MX" dirty="0"/>
              <a:t>$ 6-7 k</a:t>
            </a:r>
            <a:endParaRPr lang="en-US" dirty="0"/>
          </a:p>
        </p:txBody>
      </p:sp>
      <p:sp>
        <p:nvSpPr>
          <p:cNvPr id="37" name="Google Shape;837;p44">
            <a:extLst>
              <a:ext uri="{FF2B5EF4-FFF2-40B4-BE49-F238E27FC236}">
                <a16:creationId xmlns:a16="http://schemas.microsoft.com/office/drawing/2014/main" id="{C336B1C7-50EA-4C51-821F-6149F013A55E}"/>
              </a:ext>
            </a:extLst>
          </p:cNvPr>
          <p:cNvSpPr txBox="1"/>
          <p:nvPr/>
        </p:nvSpPr>
        <p:spPr>
          <a:xfrm>
            <a:off x="2556213" y="2972555"/>
            <a:ext cx="3179569"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a:defRPr>
                <a:solidFill>
                  <a:schemeClr val="tx1">
                    <a:lumMod val="95000"/>
                  </a:schemeClr>
                </a:solidFill>
                <a:latin typeface="Saira Semi Condensed"/>
                <a:cs typeface="Saira Semi Condensed"/>
              </a:defRPr>
            </a:lvl1pPr>
          </a:lstStyle>
          <a:p>
            <a:r>
              <a:rPr lang="es-MX" dirty="0">
                <a:sym typeface="Saira Semi Condensed"/>
              </a:rPr>
              <a:t>80% cuenta con estudios de licenciatura</a:t>
            </a:r>
          </a:p>
          <a:p>
            <a:endParaRPr lang="es-MX" dirty="0">
              <a:sym typeface="Saira Semi Condense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735782" y="2972555"/>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30% cuenta con estudios de licenciatura</a:t>
            </a:r>
          </a:p>
          <a:p>
            <a:r>
              <a:rPr lang="es-MX" dirty="0">
                <a:sym typeface="Saira Semi Condensed"/>
              </a:rPr>
              <a:t>27% cuenta con estudios de secundaria </a:t>
            </a:r>
          </a:p>
          <a:p>
            <a:endParaRPr lang="es-MX" dirty="0">
              <a:sym typeface="Saira Semi Condensed"/>
            </a:endParaRP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sp>
        <p:nvSpPr>
          <p:cNvPr id="19" name="Google Shape;843;p44">
            <a:extLst>
              <a:ext uri="{FF2B5EF4-FFF2-40B4-BE49-F238E27FC236}">
                <a16:creationId xmlns:a16="http://schemas.microsoft.com/office/drawing/2014/main" id="{B8B49104-DFD0-426E-9DB9-87FF2CB4025E}"/>
              </a:ext>
            </a:extLst>
          </p:cNvPr>
          <p:cNvSpPr txBox="1"/>
          <p:nvPr/>
        </p:nvSpPr>
        <p:spPr>
          <a:xfrm>
            <a:off x="4793552" y="609090"/>
            <a:ext cx="1602714" cy="41228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s-MX" sz="1200" dirty="0">
                <a:solidFill>
                  <a:schemeClr val="tx1"/>
                </a:solidFill>
                <a:latin typeface="Saira Semi Condensed"/>
                <a:ea typeface="Saira Semi Condensed"/>
                <a:cs typeface="Saira Semi Condensed"/>
                <a:sym typeface="Saira Semi Condensed"/>
              </a:rPr>
              <a:t>   </a:t>
            </a:r>
            <a:r>
              <a:rPr lang="es-MX" sz="1000" dirty="0">
                <a:solidFill>
                  <a:schemeClr val="tx1"/>
                </a:solidFill>
                <a:latin typeface="Saira Semi Condensed"/>
                <a:ea typeface="Saira Semi Condensed"/>
                <a:cs typeface="Saira Semi Condensed"/>
                <a:sym typeface="Saira Semi Condensed"/>
              </a:rPr>
              <a:t>Cuarto trimestre 2020</a:t>
            </a:r>
            <a:endParaRPr sz="1000" dirty="0">
              <a:solidFill>
                <a:schemeClr val="tx1"/>
              </a:solidFill>
              <a:latin typeface="Saira Semi Condensed"/>
              <a:ea typeface="Saira Semi Condensed"/>
              <a:cs typeface="Saira Semi Condensed"/>
              <a:sym typeface="Saira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646" name="Google Shape;646;p34"/>
          <p:cNvGrpSpPr/>
          <p:nvPr/>
        </p:nvGrpSpPr>
        <p:grpSpPr>
          <a:xfrm>
            <a:off x="111096" y="290556"/>
            <a:ext cx="8913263" cy="4289989"/>
            <a:chOff x="1177450" y="241631"/>
            <a:chExt cx="6173152" cy="3616776"/>
          </a:xfrm>
        </p:grpSpPr>
        <p:sp>
          <p:nvSpPr>
            <p:cNvPr id="647" name="Google Shape;6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a:effectLst>
              <a:outerShdw blurRad="142875" dist="95250" dir="5400000" algn="bl" rotWithShape="0">
                <a:schemeClr val="lt1">
                  <a:alpha val="64999"/>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D0216">
                <a:alpha val="418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AutoShape 2">
            <a:extLst>
              <a:ext uri="{FF2B5EF4-FFF2-40B4-BE49-F238E27FC236}">
                <a16:creationId xmlns:a16="http://schemas.microsoft.com/office/drawing/2014/main" id="{FD6DB97D-68D8-493C-AAAF-8692142374F7}"/>
              </a:ext>
            </a:extLst>
          </p:cNvPr>
          <p:cNvSpPr>
            <a:spLocks noChangeAspect="1" noChangeArrowheads="1"/>
          </p:cNvSpPr>
          <p:nvPr/>
        </p:nvSpPr>
        <p:spPr bwMode="auto">
          <a:xfrm>
            <a:off x="2872154" y="179802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a:extLst>
              <a:ext uri="{FF2B5EF4-FFF2-40B4-BE49-F238E27FC236}">
                <a16:creationId xmlns:a16="http://schemas.microsoft.com/office/drawing/2014/main" id="{EEF57821-785D-41C2-B47B-F0FB790012E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Dasboard_video">
            <a:hlinkClick r:id="" action="ppaction://media"/>
            <a:extLst>
              <a:ext uri="{FF2B5EF4-FFF2-40B4-BE49-F238E27FC236}">
                <a16:creationId xmlns:a16="http://schemas.microsoft.com/office/drawing/2014/main" id="{226A9185-8AD4-4BD1-83BA-50CCBCB3AD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4656" y="503924"/>
            <a:ext cx="6881361" cy="3640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4"/>
          <p:cNvSpPr txBox="1">
            <a:spLocks noGrp="1"/>
          </p:cNvSpPr>
          <p:nvPr>
            <p:ph type="title"/>
          </p:nvPr>
        </p:nvSpPr>
        <p:spPr>
          <a:xfrm>
            <a:off x="1019856" y="509503"/>
            <a:ext cx="7732921" cy="593700"/>
          </a:xfrm>
          <a:prstGeom prst="rect">
            <a:avLst/>
          </a:prstGeom>
        </p:spPr>
        <p:txBody>
          <a:bodyPr spcFirstLastPara="1" wrap="square" lIns="0" tIns="0" rIns="0" bIns="0" anchor="b" anchorCtr="0">
            <a:noAutofit/>
          </a:bodyPr>
          <a:lstStyle/>
          <a:p>
            <a:pPr lvl="0"/>
            <a:r>
              <a:rPr lang="es-MX" sz="4000" dirty="0"/>
              <a:t>Conclusiones</a:t>
            </a:r>
            <a:endParaRPr sz="4000" dirty="0"/>
          </a:p>
        </p:txBody>
      </p:sp>
      <p:sp>
        <p:nvSpPr>
          <p:cNvPr id="827" name="Google Shape;827;p44"/>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837" name="Google Shape;837;p44"/>
          <p:cNvSpPr txBox="1"/>
          <p:nvPr/>
        </p:nvSpPr>
        <p:spPr>
          <a:xfrm>
            <a:off x="5454919" y="3386764"/>
            <a:ext cx="2786700" cy="108975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Es necesario que las empresas y gobiernos fomenten la equidad salarial entre hombres y mujeres con preparaciones similares. </a:t>
            </a:r>
          </a:p>
          <a:p>
            <a:endParaRPr lang="es-MX" dirty="0">
              <a:sym typeface="Saira Semi Condensed"/>
            </a:endParaRPr>
          </a:p>
        </p:txBody>
      </p:sp>
      <p:sp>
        <p:nvSpPr>
          <p:cNvPr id="34" name="Google Shape;837;p44">
            <a:extLst>
              <a:ext uri="{FF2B5EF4-FFF2-40B4-BE49-F238E27FC236}">
                <a16:creationId xmlns:a16="http://schemas.microsoft.com/office/drawing/2014/main" id="{2080576D-518E-46D2-BFF8-FF02004DD2DF}"/>
              </a:ext>
            </a:extLst>
          </p:cNvPr>
          <p:cNvSpPr txBox="1"/>
          <p:nvPr/>
        </p:nvSpPr>
        <p:spPr>
          <a:xfrm>
            <a:off x="5454919" y="1325612"/>
            <a:ext cx="3408216" cy="734855"/>
          </a:xfrm>
          <a:prstGeom prst="rect">
            <a:avLst/>
          </a:prstGeom>
          <a:noFill/>
          <a:ln>
            <a:noFill/>
          </a:ln>
        </p:spPr>
        <p:txBody>
          <a:bodyPr spcFirstLastPara="1" wrap="square" lIns="0" tIns="0" rIns="0" bIns="0" anchor="ctr" anchorCtr="0">
            <a:noAutofit/>
          </a:bodyPr>
          <a:lstStyle/>
          <a:p>
            <a:pPr lvl="0"/>
            <a:r>
              <a:rPr lang="es-MX" dirty="0">
                <a:solidFill>
                  <a:schemeClr val="tx1">
                    <a:lumMod val="95000"/>
                  </a:schemeClr>
                </a:solidFill>
                <a:latin typeface="Saira Semi Condensed"/>
                <a:cs typeface="Saira Semi Condensed"/>
                <a:sym typeface="Saira Semi Condensed"/>
              </a:rPr>
              <a:t>Es evidente que para reducir la brecha salarial se necesita el desarrollo de políticas públicas para cambiar esta tendencia.</a:t>
            </a:r>
          </a:p>
          <a:p>
            <a:pPr lvl="0"/>
            <a:endParaRPr lang="es-MX" sz="1000" dirty="0">
              <a:solidFill>
                <a:schemeClr val="dk2"/>
              </a:solidFill>
              <a:latin typeface="Saira Semi Condensed"/>
              <a:ea typeface="Saira Semi Condensed"/>
              <a:cs typeface="Saira Semi Condensed"/>
              <a:sym typeface="Saira Semi Condensed"/>
            </a:endParaRPr>
          </a:p>
        </p:txBody>
      </p:sp>
      <p:sp>
        <p:nvSpPr>
          <p:cNvPr id="38" name="Google Shape;837;p44">
            <a:extLst>
              <a:ext uri="{FF2B5EF4-FFF2-40B4-BE49-F238E27FC236}">
                <a16:creationId xmlns:a16="http://schemas.microsoft.com/office/drawing/2014/main" id="{92F1129A-AD44-4EAB-8A7A-D3549C77CEA3}"/>
              </a:ext>
            </a:extLst>
          </p:cNvPr>
          <p:cNvSpPr txBox="1"/>
          <p:nvPr/>
        </p:nvSpPr>
        <p:spPr>
          <a:xfrm>
            <a:off x="5423055" y="2429500"/>
            <a:ext cx="3530122" cy="59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a:defRPr>
                <a:solidFill>
                  <a:schemeClr val="tx1">
                    <a:lumMod val="95000"/>
                  </a:schemeClr>
                </a:solidFill>
                <a:latin typeface="Saira Semi Condensed"/>
                <a:cs typeface="Saira Semi Condensed"/>
              </a:defRPr>
            </a:lvl1pPr>
          </a:lstStyle>
          <a:p>
            <a:r>
              <a:rPr lang="es-MX" dirty="0">
                <a:sym typeface="Saira Semi Condensed"/>
              </a:rPr>
              <a:t>Es importante la generación de datos con perspectiva de género para poder realizar predicciones para la toma de decisiones. </a:t>
            </a:r>
          </a:p>
        </p:txBody>
      </p:sp>
      <p:sp>
        <p:nvSpPr>
          <p:cNvPr id="41" name="Google Shape;389;p15">
            <a:extLst>
              <a:ext uri="{FF2B5EF4-FFF2-40B4-BE49-F238E27FC236}">
                <a16:creationId xmlns:a16="http://schemas.microsoft.com/office/drawing/2014/main" id="{8477D1FA-777D-4A5F-A1A6-11489AA8F3B0}"/>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6" name="Picture 5">
            <a:extLst>
              <a:ext uri="{FF2B5EF4-FFF2-40B4-BE49-F238E27FC236}">
                <a16:creationId xmlns:a16="http://schemas.microsoft.com/office/drawing/2014/main" id="{FEAA34C9-2857-4399-AA63-0424C43CC59C}"/>
              </a:ext>
            </a:extLst>
          </p:cNvPr>
          <p:cNvPicPr>
            <a:picLocks noChangeAspect="1"/>
          </p:cNvPicPr>
          <p:nvPr/>
        </p:nvPicPr>
        <p:blipFill>
          <a:blip r:embed="rId3"/>
          <a:stretch>
            <a:fillRect/>
          </a:stretch>
        </p:blipFill>
        <p:spPr>
          <a:xfrm>
            <a:off x="801898" y="1321351"/>
            <a:ext cx="4157261" cy="3312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CuadroTexto 8">
            <a:extLst>
              <a:ext uri="{FF2B5EF4-FFF2-40B4-BE49-F238E27FC236}">
                <a16:creationId xmlns:a16="http://schemas.microsoft.com/office/drawing/2014/main" id="{C7028833-7027-4D2A-8DDE-40D65B21C422}"/>
              </a:ext>
            </a:extLst>
          </p:cNvPr>
          <p:cNvSpPr txBox="1"/>
          <p:nvPr/>
        </p:nvSpPr>
        <p:spPr>
          <a:xfrm>
            <a:off x="1019856" y="4751905"/>
            <a:ext cx="3294844" cy="192360"/>
          </a:xfrm>
          <a:prstGeom prst="rect">
            <a:avLst/>
          </a:prstGeom>
          <a:noFill/>
        </p:spPr>
        <p:txBody>
          <a:bodyPr wrap="square" rtlCol="0">
            <a:spAutoFit/>
          </a:bodyPr>
          <a:lstStyle/>
          <a:p>
            <a:r>
              <a:rPr lang="es-MX" sz="650" b="1" dirty="0">
                <a:solidFill>
                  <a:srgbClr val="A58CA2"/>
                </a:solidFill>
                <a:latin typeface="Saira SemiCondensed Light"/>
                <a:sym typeface="Saira SemiCondensed Light"/>
              </a:rPr>
              <a:t>https://imco.org.</a:t>
            </a:r>
            <a:r>
              <a:rPr lang="es-MX" sz="650" b="1" dirty="0">
                <a:solidFill>
                  <a:srgbClr val="A58CA2"/>
                </a:solidFill>
                <a:latin typeface="Saira SemiCondensed Light"/>
              </a:rPr>
              <a:t>mx/cuales-son-los-beneficios-economicos-de-sumar-a-mas-trabajadoras/</a:t>
            </a:r>
          </a:p>
        </p:txBody>
      </p:sp>
    </p:spTree>
    <p:extLst>
      <p:ext uri="{BB962C8B-B14F-4D97-AF65-F5344CB8AC3E}">
        <p14:creationId xmlns:p14="http://schemas.microsoft.com/office/powerpoint/2010/main" val="154181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5"/>
          <p:cNvSpPr txBox="1">
            <a:spLocks noGrp="1"/>
          </p:cNvSpPr>
          <p:nvPr>
            <p:ph type="title"/>
          </p:nvPr>
        </p:nvSpPr>
        <p:spPr>
          <a:xfrm>
            <a:off x="934128" y="303083"/>
            <a:ext cx="7399669" cy="1125346"/>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s-MX" sz="1800" dirty="0"/>
              <a:t>Que el salario lo definan la calidad y el desempeño,</a:t>
            </a:r>
            <a:br>
              <a:rPr lang="es-MX" sz="2000" dirty="0"/>
            </a:br>
            <a:r>
              <a:rPr lang="es-MX" dirty="0"/>
              <a:t> ¡No el Género!</a:t>
            </a:r>
            <a:endParaRPr dirty="0"/>
          </a:p>
        </p:txBody>
      </p:sp>
      <p:sp>
        <p:nvSpPr>
          <p:cNvPr id="853" name="Google Shape;853;p45"/>
          <p:cNvSpPr txBox="1">
            <a:spLocks noGrp="1"/>
          </p:cNvSpPr>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855" name="Google Shape;855;p45"/>
          <p:cNvSpPr txBox="1"/>
          <p:nvPr/>
        </p:nvSpPr>
        <p:spPr>
          <a:xfrm>
            <a:off x="1345658" y="3782434"/>
            <a:ext cx="1489200" cy="9724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Saira Semi Condensed"/>
                <a:ea typeface="Saira Semi Condensed"/>
                <a:cs typeface="Saira Semi Condensed"/>
                <a:sym typeface="Saira Semi Condensed"/>
              </a:rPr>
              <a:t>Ann</a:t>
            </a:r>
            <a:r>
              <a:rPr lang="en-US" sz="1200" b="1" dirty="0">
                <a:solidFill>
                  <a:schemeClr val="dk1"/>
                </a:solidFill>
                <a:latin typeface="Saira Semi Condensed"/>
                <a:ea typeface="Saira Semi Condensed"/>
                <a:cs typeface="Saira Semi Condensed"/>
                <a:sym typeface="Saira Semi Condensed"/>
              </a:rPr>
              <a:t>a </a:t>
            </a:r>
            <a:r>
              <a:rPr lang="en-US" sz="1200" b="1" dirty="0" err="1">
                <a:solidFill>
                  <a:schemeClr val="dk1"/>
                </a:solidFill>
                <a:latin typeface="Saira Semi Condensed"/>
                <a:ea typeface="Saira Semi Condensed"/>
                <a:cs typeface="Saira Semi Condensed"/>
                <a:sym typeface="Saira Semi Condensed"/>
              </a:rPr>
              <a:t>Heuberger</a:t>
            </a:r>
            <a:br>
              <a:rPr lang="en" dirty="0">
                <a:latin typeface="Saira Semi Condensed"/>
                <a:ea typeface="Saira Semi Condensed"/>
                <a:cs typeface="Saira Semi Condensed"/>
                <a:sym typeface="Saira Semi Condensed"/>
              </a:rPr>
            </a:b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endParaRPr lang="es-MX" sz="1000" dirty="0">
              <a:solidFill>
                <a:schemeClr val="dk2"/>
              </a:solidFill>
              <a:latin typeface="Saira Semi Condensed"/>
              <a:ea typeface="Saira Semi Condensed"/>
              <a:cs typeface="Saira Semi Condensed"/>
              <a:sym typeface="Saira Semi Condensed"/>
            </a:endParaRPr>
          </a:p>
          <a:p>
            <a:pPr lvl="0" algn="ctr"/>
            <a:r>
              <a:rPr lang="en-US" sz="1000" dirty="0">
                <a:solidFill>
                  <a:schemeClr val="dk2"/>
                </a:solidFill>
                <a:latin typeface="Saira Semi Condensed"/>
                <a:cs typeface="Saira Semi Condensed"/>
                <a:sym typeface="Saira Semi Condensed"/>
              </a:rPr>
              <a:t>anna-</a:t>
            </a:r>
            <a:r>
              <a:rPr lang="en-US" sz="1000" dirty="0" err="1">
                <a:solidFill>
                  <a:schemeClr val="dk2"/>
                </a:solidFill>
                <a:latin typeface="Saira Semi Condensed"/>
                <a:cs typeface="Saira Semi Condensed"/>
                <a:sym typeface="Saira Semi Condensed"/>
              </a:rPr>
              <a:t>heuberger</a:t>
            </a:r>
            <a:endParaRPr lang="en-US" sz="1000" dirty="0">
              <a:solidFill>
                <a:schemeClr val="dk2"/>
              </a:solidFill>
              <a:latin typeface="Saira Semi Condensed"/>
              <a:cs typeface="Saira Semi Condensed"/>
              <a:sym typeface="Saira Semi Condensed"/>
            </a:endParaRPr>
          </a:p>
        </p:txBody>
      </p:sp>
      <p:sp>
        <p:nvSpPr>
          <p:cNvPr id="857" name="Google Shape;857;p45"/>
          <p:cNvSpPr txBox="1"/>
          <p:nvPr/>
        </p:nvSpPr>
        <p:spPr>
          <a:xfrm>
            <a:off x="3690203" y="3782434"/>
            <a:ext cx="1887520" cy="107832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Guadalupe Moreno </a:t>
            </a:r>
            <a:r>
              <a:rPr lang="en-US" sz="1200" b="1" dirty="0" err="1">
                <a:solidFill>
                  <a:schemeClr val="dk1"/>
                </a:solidFill>
                <a:latin typeface="Saira Semi Condensed"/>
                <a:ea typeface="Saira Semi Condensed"/>
                <a:cs typeface="Saira Semi Condensed"/>
                <a:sym typeface="Saira Semi Condensed"/>
              </a:rPr>
              <a:t>Quintanar</a:t>
            </a:r>
            <a:endParaRPr lang="en" sz="1200" b="1" dirty="0">
              <a:solidFill>
                <a:schemeClr val="dk1"/>
              </a:solidFill>
              <a:latin typeface="Saira Semi Condensed"/>
              <a:ea typeface="Saira Semi Condensed"/>
              <a:cs typeface="Saira Semi Condensed"/>
              <a:sym typeface="Saira Semi Condensed"/>
            </a:endParaRPr>
          </a:p>
          <a:p>
            <a:pPr marL="0" lvl="0" indent="0" algn="ctr" rtl="0">
              <a:spcBef>
                <a:spcPts val="0"/>
              </a:spcBef>
              <a:spcAft>
                <a:spcPts val="0"/>
              </a:spcAft>
              <a:buNone/>
            </a:pP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algn="ctr"/>
            <a:r>
              <a:rPr lang="en-US" sz="1000" dirty="0">
                <a:solidFill>
                  <a:schemeClr val="dk2"/>
                </a:solidFill>
                <a:latin typeface="Saira Semi Condensed"/>
                <a:ea typeface="Saira Semi Condensed"/>
                <a:cs typeface="Saira Semi Condensed"/>
                <a:sym typeface="Saira Semi Condensed"/>
              </a:rPr>
              <a:t>LinkedIn</a:t>
            </a:r>
          </a:p>
          <a:p>
            <a:pPr lvl="0" algn="ctr"/>
            <a:r>
              <a:rPr lang="en-US" sz="1000" u="sng" dirty="0" err="1">
                <a:solidFill>
                  <a:schemeClr val="dk2"/>
                </a:solidFill>
                <a:latin typeface="Saira Semi Condensed"/>
                <a:cs typeface="Saira Semi Condensed"/>
                <a:hlinkClick r:id="rId3">
                  <a:extLst>
                    <a:ext uri="{A12FA001-AC4F-418D-AE19-62706E023703}">
                      <ahyp:hlinkClr xmlns:ahyp="http://schemas.microsoft.com/office/drawing/2018/hyperlinkcolor" val="tx"/>
                    </a:ext>
                  </a:extLst>
                </a:hlinkClick>
              </a:rPr>
              <a:t>GuadalupeM</a:t>
            </a:r>
            <a:r>
              <a:rPr lang="en-US" sz="1000" u="sng" dirty="0" err="1">
                <a:solidFill>
                  <a:schemeClr val="dk2"/>
                </a:solidFill>
                <a:latin typeface="Saira Semi Condensed"/>
                <a:cs typeface="Saira Semi Condensed"/>
              </a:rPr>
              <a:t>Q</a:t>
            </a:r>
            <a:endParaRPr sz="800" u="sng" dirty="0">
              <a:solidFill>
                <a:schemeClr val="dk2"/>
              </a:solidFill>
              <a:latin typeface="Saira Semi Condensed"/>
              <a:cs typeface="Saira Semi Condensed"/>
              <a:sym typeface="Saira Semi Condensed"/>
            </a:endParaRPr>
          </a:p>
        </p:txBody>
      </p:sp>
      <p:sp>
        <p:nvSpPr>
          <p:cNvPr id="859" name="Google Shape;859;p45"/>
          <p:cNvSpPr txBox="1"/>
          <p:nvPr/>
        </p:nvSpPr>
        <p:spPr>
          <a:xfrm>
            <a:off x="6320450" y="3782434"/>
            <a:ext cx="1489200" cy="97244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Saira Semi Condensed"/>
                <a:ea typeface="Saira Semi Condensed"/>
                <a:cs typeface="Saira Semi Condensed"/>
                <a:sym typeface="Saira Semi Condensed"/>
              </a:rPr>
              <a:t>Marian Aguilera Mora</a:t>
            </a:r>
            <a:endParaRPr lang="en" sz="1200" b="1" dirty="0">
              <a:solidFill>
                <a:schemeClr val="dk1"/>
              </a:solidFill>
              <a:latin typeface="Saira Semi Condensed"/>
              <a:ea typeface="Saira Semi Condensed"/>
              <a:cs typeface="Saira Semi Condensed"/>
              <a:sym typeface="Saira Semi Condensed"/>
            </a:endParaRPr>
          </a:p>
          <a:p>
            <a:pPr marL="0" lvl="0" indent="0" algn="ctr" rtl="0">
              <a:spcBef>
                <a:spcPts val="0"/>
              </a:spcBef>
              <a:spcAft>
                <a:spcPts val="0"/>
              </a:spcAft>
              <a:buNone/>
            </a:pPr>
            <a:endParaRPr lang="en" dirty="0">
              <a:latin typeface="Saira Semi Condensed"/>
              <a:ea typeface="Saira Semi Condensed"/>
              <a:cs typeface="Saira Semi Condensed"/>
              <a:sym typeface="Saira Semi Condensed"/>
            </a:endParaRP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IRONHACK</a:t>
            </a:r>
          </a:p>
          <a:p>
            <a:pPr marL="0" lvl="0" indent="0" algn="ctr" rtl="0">
              <a:spcBef>
                <a:spcPts val="0"/>
              </a:spcBef>
              <a:spcAft>
                <a:spcPts val="0"/>
              </a:spcAft>
              <a:buNone/>
            </a:pPr>
            <a:r>
              <a:rPr lang="en-US" sz="1000" dirty="0">
                <a:solidFill>
                  <a:schemeClr val="dk2"/>
                </a:solidFill>
                <a:latin typeface="Saira Semi Condensed"/>
                <a:ea typeface="Saira Semi Condensed"/>
                <a:cs typeface="Saira Semi Condensed"/>
                <a:sym typeface="Saira Semi Condensed"/>
              </a:rPr>
              <a:t>LinkedIn</a:t>
            </a:r>
          </a:p>
          <a:p>
            <a:pPr algn="ctr"/>
            <a:r>
              <a:rPr lang="en-US" sz="1000" dirty="0" err="1">
                <a:solidFill>
                  <a:schemeClr val="dk2"/>
                </a:solidFill>
                <a:latin typeface="Saira Semi Condensed"/>
                <a:cs typeface="Saira Semi Condensed"/>
              </a:rPr>
              <a:t>marian-aguilera</a:t>
            </a:r>
            <a:endParaRPr sz="800" dirty="0">
              <a:solidFill>
                <a:schemeClr val="dk2"/>
              </a:solidFill>
              <a:latin typeface="Saira Semi Condensed"/>
              <a:cs typeface="Saira Semi Condensed"/>
              <a:sym typeface="Saira Semi Condensed"/>
            </a:endParaRPr>
          </a:p>
          <a:p>
            <a:pPr marL="0" lvl="0" indent="0" algn="ctr" rtl="0">
              <a:spcBef>
                <a:spcPts val="400"/>
              </a:spcBef>
              <a:spcAft>
                <a:spcPts val="400"/>
              </a:spcAft>
              <a:buNone/>
            </a:pPr>
            <a:endParaRPr dirty="0">
              <a:latin typeface="Saira Semi Condensed"/>
              <a:ea typeface="Saira Semi Condensed"/>
              <a:cs typeface="Saira Semi Condensed"/>
              <a:sym typeface="Saira Semi Condensed"/>
            </a:endParaRPr>
          </a:p>
        </p:txBody>
      </p:sp>
      <p:pic>
        <p:nvPicPr>
          <p:cNvPr id="2" name="Picture 1">
            <a:extLst>
              <a:ext uri="{FF2B5EF4-FFF2-40B4-BE49-F238E27FC236}">
                <a16:creationId xmlns:a16="http://schemas.microsoft.com/office/drawing/2014/main" id="{2EFCD7C7-F274-4142-98E8-F416143ADE45}"/>
              </a:ext>
            </a:extLst>
          </p:cNvPr>
          <p:cNvPicPr>
            <a:picLocks noChangeAspect="1"/>
          </p:cNvPicPr>
          <p:nvPr/>
        </p:nvPicPr>
        <p:blipFill>
          <a:blip r:embed="rId4"/>
          <a:stretch>
            <a:fillRect/>
          </a:stretch>
        </p:blipFill>
        <p:spPr>
          <a:xfrm>
            <a:off x="6225704" y="1982160"/>
            <a:ext cx="1536523" cy="1536523"/>
          </a:xfrm>
          <a:prstGeom prst="flowChartConnector">
            <a:avLst/>
          </a:prstGeom>
        </p:spPr>
      </p:pic>
      <p:pic>
        <p:nvPicPr>
          <p:cNvPr id="13" name="Picture 12">
            <a:extLst>
              <a:ext uri="{FF2B5EF4-FFF2-40B4-BE49-F238E27FC236}">
                <a16:creationId xmlns:a16="http://schemas.microsoft.com/office/drawing/2014/main" id="{DFD06FC9-226D-4763-8FD5-217C68ED82EF}"/>
              </a:ext>
            </a:extLst>
          </p:cNvPr>
          <p:cNvPicPr>
            <a:picLocks noChangeAspect="1"/>
          </p:cNvPicPr>
          <p:nvPr/>
        </p:nvPicPr>
        <p:blipFill rotWithShape="1">
          <a:blip r:embed="rId5"/>
          <a:srcRect l="10809" t="1" r="14831" b="33959"/>
          <a:stretch/>
        </p:blipFill>
        <p:spPr>
          <a:xfrm>
            <a:off x="3690203" y="2038111"/>
            <a:ext cx="1513785" cy="1489200"/>
          </a:xfrm>
          <a:prstGeom prst="flowChartConnector">
            <a:avLst/>
          </a:prstGeom>
        </p:spPr>
      </p:pic>
      <p:sp>
        <p:nvSpPr>
          <p:cNvPr id="14" name="Google Shape;389;p15">
            <a:extLst>
              <a:ext uri="{FF2B5EF4-FFF2-40B4-BE49-F238E27FC236}">
                <a16:creationId xmlns:a16="http://schemas.microsoft.com/office/drawing/2014/main" id="{234D31C9-E7C7-4BF5-8B01-CFC6DB0A2F65}"/>
              </a:ext>
            </a:extLst>
          </p:cNvPr>
          <p:cNvSpPr txBox="1">
            <a:spLocks/>
          </p:cNvSpPr>
          <p:nvPr/>
        </p:nvSpPr>
        <p:spPr>
          <a:xfrm>
            <a:off x="8205570" y="4767668"/>
            <a:ext cx="838871" cy="2055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1pPr>
            <a:lvl2pPr marL="914400" marR="0" lvl="1"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2pPr>
            <a:lvl3pPr marL="1371600" marR="0" lvl="2"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3pPr>
            <a:lvl4pPr marL="1828800" marR="0" lvl="3"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4pPr>
            <a:lvl5pPr marL="2286000" marR="0" lvl="4" indent="-381000" algn="l" rtl="0">
              <a:lnSpc>
                <a:spcPct val="100000"/>
              </a:lnSpc>
              <a:spcBef>
                <a:spcPts val="600"/>
              </a:spcBef>
              <a:spcAft>
                <a:spcPts val="0"/>
              </a:spcAft>
              <a:buClr>
                <a:schemeClr val="accent2"/>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5pPr>
            <a:lvl6pPr marL="2743200" marR="0" lvl="5"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6pPr>
            <a:lvl7pPr marL="3200400" marR="0" lvl="6"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7pPr>
            <a:lvl8pPr marL="3657600" marR="0" lvl="7" indent="-381000" algn="l" rtl="0">
              <a:lnSpc>
                <a:spcPct val="100000"/>
              </a:lnSpc>
              <a:spcBef>
                <a:spcPts val="600"/>
              </a:spcBef>
              <a:spcAft>
                <a:spcPts val="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8pPr>
            <a:lvl9pPr marL="4114800" marR="0" lvl="8" indent="-381000" algn="l" rtl="0">
              <a:lnSpc>
                <a:spcPct val="100000"/>
              </a:lnSpc>
              <a:spcBef>
                <a:spcPts val="600"/>
              </a:spcBef>
              <a:spcAft>
                <a:spcPts val="600"/>
              </a:spcAft>
              <a:buClr>
                <a:schemeClr val="dk1"/>
              </a:buClr>
              <a:buSzPts val="2400"/>
              <a:buFont typeface="Saira SemiCondensed Light"/>
              <a:buChar char="■"/>
              <a:defRPr sz="2400" b="0" i="0" u="none" strike="noStrike" cap="none">
                <a:solidFill>
                  <a:schemeClr val="dk1"/>
                </a:solidFill>
                <a:latin typeface="Saira SemiCondensed Light"/>
                <a:ea typeface="Saira SemiCondensed Light"/>
                <a:cs typeface="Saira SemiCondensed Light"/>
                <a:sym typeface="Saira SemiCondensed Light"/>
              </a:defRPr>
            </a:lvl9pPr>
          </a:lstStyle>
          <a:p>
            <a:pPr marL="0" indent="0">
              <a:spcBef>
                <a:spcPts val="600"/>
              </a:spcBef>
              <a:spcAft>
                <a:spcPts val="600"/>
              </a:spcAft>
              <a:buClr>
                <a:schemeClr val="dk1"/>
              </a:buClr>
              <a:buSzPts val="1100"/>
              <a:buFont typeface="Arial"/>
              <a:buNone/>
            </a:pPr>
            <a:r>
              <a:rPr lang="en-US" sz="650" b="1" dirty="0">
                <a:solidFill>
                  <a:srgbClr val="A58CA2"/>
                </a:solidFill>
              </a:rPr>
              <a:t>Slides carnival</a:t>
            </a:r>
          </a:p>
        </p:txBody>
      </p:sp>
      <p:pic>
        <p:nvPicPr>
          <p:cNvPr id="16" name="Picture 15">
            <a:extLst>
              <a:ext uri="{FF2B5EF4-FFF2-40B4-BE49-F238E27FC236}">
                <a16:creationId xmlns:a16="http://schemas.microsoft.com/office/drawing/2014/main" id="{19998234-120B-4392-B0E8-993A8445A555}"/>
              </a:ext>
            </a:extLst>
          </p:cNvPr>
          <p:cNvPicPr>
            <a:picLocks noChangeAspect="1"/>
          </p:cNvPicPr>
          <p:nvPr/>
        </p:nvPicPr>
        <p:blipFill rotWithShape="1">
          <a:blip r:embed="rId6"/>
          <a:srcRect t="8802" b="34718"/>
          <a:stretch/>
        </p:blipFill>
        <p:spPr>
          <a:xfrm>
            <a:off x="1381772" y="2029483"/>
            <a:ext cx="1497793" cy="1503906"/>
          </a:xfrm>
          <a:prstGeom prst="flowChartConnector">
            <a:avLst/>
          </a:prstGeom>
        </p:spPr>
      </p:pic>
    </p:spTree>
  </p:cSld>
  <p:clrMapOvr>
    <a:masterClrMapping/>
  </p:clrMapOvr>
</p:sld>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B3738337CE104A9E3BDEF4DC48861E" ma:contentTypeVersion="13" ma:contentTypeDescription="Create a new document." ma:contentTypeScope="" ma:versionID="58e6ad166142027fde80ed17492a9702">
  <xsd:schema xmlns:xsd="http://www.w3.org/2001/XMLSchema" xmlns:xs="http://www.w3.org/2001/XMLSchema" xmlns:p="http://schemas.microsoft.com/office/2006/metadata/properties" xmlns:ns3="ceab28f9-0f7b-4a62-ab03-516cc0ce2d38" xmlns:ns4="ffbe8e91-bea6-4819-9b4a-196fb16252bf" targetNamespace="http://schemas.microsoft.com/office/2006/metadata/properties" ma:root="true" ma:fieldsID="8d428de7a26fb363278d90f316f81e35" ns3:_="" ns4:_="">
    <xsd:import namespace="ceab28f9-0f7b-4a62-ab03-516cc0ce2d38"/>
    <xsd:import namespace="ffbe8e91-bea6-4819-9b4a-196fb16252b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b28f9-0f7b-4a62-ab03-516cc0ce2d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be8e91-bea6-4819-9b4a-196fb16252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886B40-F5AF-4694-B9FD-D4F476F4A5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ab28f9-0f7b-4a62-ab03-516cc0ce2d38"/>
    <ds:schemaRef ds:uri="ffbe8e91-bea6-4819-9b4a-196fb1625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C86CE5-9D7C-4172-996F-15933BC52F4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88AA219-A3F8-4A8F-B168-C5AECBBE0B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2021</TotalTime>
  <Words>519</Words>
  <Application>Microsoft Office PowerPoint</Application>
  <PresentationFormat>On-screen Show (16:9)</PresentationFormat>
  <Paragraphs>77</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Saira SemiCondensed Light</vt:lpstr>
      <vt:lpstr>Arial</vt:lpstr>
      <vt:lpstr>Bebas Neue</vt:lpstr>
      <vt:lpstr>Saira Semi Condensed</vt:lpstr>
      <vt:lpstr>Calibri</vt:lpstr>
      <vt:lpstr>Dardanius template</vt:lpstr>
      <vt:lpstr>Haciendo  visible  lo invisible</vt:lpstr>
      <vt:lpstr>PowerPoint Presentation</vt:lpstr>
      <vt:lpstr>-18.5%</vt:lpstr>
      <vt:lpstr>brecha salarial - top 5 de OCUPACIONES de mujeres EN MéXICO </vt:lpstr>
      <vt:lpstr>Salario de acuerdo a escolaridad</vt:lpstr>
      <vt:lpstr>PowerPoint Presentation</vt:lpstr>
      <vt:lpstr>Conclusiones</vt:lpstr>
      <vt:lpstr>Que el salario lo definan la calidad y el desempeño,  ¡No el Género!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Haciendo  visible  lo invisible</dc:title>
  <dc:creator>Marian Aguilera Mora</dc:creator>
  <cp:lastModifiedBy>Marian Aguilera Mora</cp:lastModifiedBy>
  <cp:revision>32</cp:revision>
  <dcterms:modified xsi:type="dcterms:W3CDTF">2021-03-27T03:36:52Z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0x010100C0B3738337CE104A9E3BDEF4DC48861E</vt:lpwstr>
  </property>
</Properties>
</file>